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70" r:id="rId2"/>
    <p:sldId id="256" r:id="rId3"/>
    <p:sldId id="268" r:id="rId4"/>
    <p:sldId id="257" r:id="rId5"/>
    <p:sldId id="258" r:id="rId6"/>
    <p:sldId id="259" r:id="rId7"/>
    <p:sldId id="260" r:id="rId8"/>
    <p:sldId id="267" r:id="rId9"/>
    <p:sldId id="261" r:id="rId10"/>
    <p:sldId id="262" r:id="rId11"/>
    <p:sldId id="263" r:id="rId12"/>
    <p:sldId id="264" r:id="rId13"/>
    <p:sldId id="266" r:id="rId14"/>
    <p:sldId id="269" r:id="rId15"/>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a weller" initials="lw" lastIdx="3" clrIdx="0">
    <p:extLst>
      <p:ext uri="{19B8F6BF-5375-455C-9EA6-DF929625EA0E}">
        <p15:presenceInfo xmlns:p15="http://schemas.microsoft.com/office/powerpoint/2012/main" userId="bee0f0d0f3a66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A5F1E6AA-4A3F-488D-A87F-EDE0FAEF9BD3}" type="datetimeFigureOut">
              <a:rPr lang="de-DE" smtClean="0"/>
              <a:t>11.04.2021</a:t>
            </a:fld>
            <a:endParaRPr lang="de-DE"/>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648B9CD7-031E-4277-8DB7-6A1F88A49363}" type="slidenum">
              <a:rPr lang="de-DE" smtClean="0"/>
              <a:t>‹Nr.›</a:t>
            </a:fld>
            <a:endParaRPr lang="de-DE"/>
          </a:p>
        </p:txBody>
      </p:sp>
    </p:spTree>
    <p:extLst>
      <p:ext uri="{BB962C8B-B14F-4D97-AF65-F5344CB8AC3E}">
        <p14:creationId xmlns:p14="http://schemas.microsoft.com/office/powerpoint/2010/main" val="115383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723B790-5F99-45A8-B00B-F57A60B2BBD1}"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77635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018B395-497B-433C-960E-EF5E2A05C03F}"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23754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43C913B-AA4D-453F-9E30-D93A9B81504E}"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405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8EC2117-35AF-485B-B999-09EA3E621044}"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45825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A29D22D-77B1-4C05-82EB-0EBBB802552E}"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7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88323D-F9EF-4251-A5AB-F268FDA786C3}"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09542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D958824-0883-4B80-AA70-647BFA9CBB78}"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709020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A8F0984-1DCB-4C66-ABC7-D2F061A9D039}"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242704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A03DE84-CD68-41B8-811E-DC40453F149A}"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38998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DBA9515-22B7-4259-BBF6-DC56C53CF496}" type="datetime1">
              <a:rPr lang="de-DE" smtClean="0"/>
              <a:t>11.04.2021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33046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519C593-A58A-4FFC-9CFF-F7964D85111B}" type="datetime1">
              <a:rPr lang="de-DE" smtClean="0"/>
              <a:t>11.04.2021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97842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425BFC3-D3AF-4F17-8920-C59AF23B1919}" type="datetime1">
              <a:rPr lang="de-DE" smtClean="0"/>
              <a:t>11.04.2021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79216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BBBA02A-986F-4F7E-A314-C4D47F59023F}" type="datetime1">
              <a:rPr lang="de-DE" smtClean="0"/>
              <a:t>11.04.2021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420897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D7532-5A57-49F7-B5DE-720ECF08E7CA}" type="datetime1">
              <a:rPr lang="de-DE" smtClean="0"/>
              <a:t>11.04.2021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257941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01CEB5A-0320-45F9-9E13-A018B8DF8019}" type="datetime1">
              <a:rPr lang="de-DE" smtClean="0"/>
              <a:t>11.04.2021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112243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24E7CA5-28EB-4BB9-8343-67FB34E24D43}" type="datetime1">
              <a:rPr lang="de-DE" smtClean="0"/>
              <a:t>11.04.2021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E91470-4969-404B-BE4E-8F6BF92C6854}" type="slidenum">
              <a:rPr lang="de-DE" smtClean="0"/>
              <a:t>‹Nr.›</a:t>
            </a:fld>
            <a:endParaRPr lang="de-DE"/>
          </a:p>
        </p:txBody>
      </p:sp>
    </p:spTree>
    <p:extLst>
      <p:ext uri="{BB962C8B-B14F-4D97-AF65-F5344CB8AC3E}">
        <p14:creationId xmlns:p14="http://schemas.microsoft.com/office/powerpoint/2010/main" val="182839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E604E1-56B6-4D69-806C-018C04E041AB}" type="datetime1">
              <a:rPr lang="de-DE" smtClean="0"/>
              <a:t>11.04.2021</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E91470-4969-404B-BE4E-8F6BF92C6854}" type="slidenum">
              <a:rPr lang="de-DE" smtClean="0"/>
              <a:t>‹Nr.›</a:t>
            </a:fld>
            <a:endParaRPr lang="de-DE"/>
          </a:p>
        </p:txBody>
      </p:sp>
    </p:spTree>
    <p:extLst>
      <p:ext uri="{BB962C8B-B14F-4D97-AF65-F5344CB8AC3E}">
        <p14:creationId xmlns:p14="http://schemas.microsoft.com/office/powerpoint/2010/main" val="175484798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mailto:info@sva-koenigstaedten.de" TargetMode="External"/><Relationship Id="rId2" Type="http://schemas.openxmlformats.org/officeDocument/2006/relationships/hyperlink" Target="http://www.sva-koenigstaedten.de/"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0EE5E-E085-4541-B12C-C1158E3CEF2D}"/>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6C1FFDE8-5EA7-4ED0-AA4B-518A659B5188}"/>
              </a:ext>
            </a:extLst>
          </p:cNvPr>
          <p:cNvSpPr>
            <a:spLocks noGrp="1"/>
          </p:cNvSpPr>
          <p:nvPr>
            <p:ph type="subTitle" idx="1"/>
          </p:nvPr>
        </p:nvSpPr>
        <p:spPr/>
        <p:txBody>
          <a:bodyPr/>
          <a:lstStyle/>
          <a:p>
            <a:endParaRPr lang="de-DE"/>
          </a:p>
        </p:txBody>
      </p:sp>
      <p:sp>
        <p:nvSpPr>
          <p:cNvPr id="4" name="Foliennummernplatzhalter 3">
            <a:extLst>
              <a:ext uri="{FF2B5EF4-FFF2-40B4-BE49-F238E27FC236}">
                <a16:creationId xmlns:a16="http://schemas.microsoft.com/office/drawing/2014/main" id="{F50BFF65-2303-4816-B397-0E829E9EEB4E}"/>
              </a:ext>
            </a:extLst>
          </p:cNvPr>
          <p:cNvSpPr>
            <a:spLocks noGrp="1"/>
          </p:cNvSpPr>
          <p:nvPr>
            <p:ph type="sldNum" sz="quarter" idx="12"/>
          </p:nvPr>
        </p:nvSpPr>
        <p:spPr/>
        <p:txBody>
          <a:bodyPr/>
          <a:lstStyle/>
          <a:p>
            <a:fld id="{2EE91470-4969-404B-BE4E-8F6BF92C6854}" type="slidenum">
              <a:rPr lang="de-DE" smtClean="0"/>
              <a:t>1</a:t>
            </a:fld>
            <a:endParaRPr lang="de-DE"/>
          </a:p>
        </p:txBody>
      </p:sp>
      <p:pic>
        <p:nvPicPr>
          <p:cNvPr id="6" name="Grafik 5" descr="Ein Bild, das Text enthält.&#10;&#10;Automatisch generierte Beschreibung">
            <a:extLst>
              <a:ext uri="{FF2B5EF4-FFF2-40B4-BE49-F238E27FC236}">
                <a16:creationId xmlns:a16="http://schemas.microsoft.com/office/drawing/2014/main" id="{1C2D65D5-6D55-4B01-A43E-FE0069356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428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Grafik 4" descr="Ein Bild, das Text, Person, Computer enthält.&#10;&#10;Automatisch generierte Beschreibung">
            <a:extLst>
              <a:ext uri="{FF2B5EF4-FFF2-40B4-BE49-F238E27FC236}">
                <a16:creationId xmlns:a16="http://schemas.microsoft.com/office/drawing/2014/main" id="{28C68AE2-DDA7-4386-ACB0-29D2F0850517}"/>
              </a:ext>
            </a:extLst>
          </p:cNvPr>
          <p:cNvPicPr>
            <a:picLocks noChangeAspect="1"/>
          </p:cNvPicPr>
          <p:nvPr/>
        </p:nvPicPr>
        <p:blipFill rotWithShape="1">
          <a:blip r:embed="rId2">
            <a:extLst>
              <a:ext uri="{28A0092B-C50C-407E-A947-70E740481C1C}">
                <a14:useLocalDpi xmlns:a14="http://schemas.microsoft.com/office/drawing/2010/main" val="0"/>
              </a:ext>
            </a:extLst>
          </a:blip>
          <a:srcRect l="6633" r="11638"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82DD12BB-61EB-4131-9379-96F23885706F}"/>
              </a:ext>
            </a:extLst>
          </p:cNvPr>
          <p:cNvSpPr>
            <a:spLocks noGrp="1"/>
          </p:cNvSpPr>
          <p:nvPr>
            <p:ph type="title"/>
          </p:nvPr>
        </p:nvSpPr>
        <p:spPr>
          <a:xfrm>
            <a:off x="677333" y="609600"/>
            <a:ext cx="3851123" cy="1320800"/>
          </a:xfrm>
        </p:spPr>
        <p:txBody>
          <a:bodyPr>
            <a:normAutofit/>
          </a:bodyPr>
          <a:lstStyle/>
          <a:p>
            <a:pPr>
              <a:lnSpc>
                <a:spcPct val="90000"/>
              </a:lnSpc>
            </a:pPr>
            <a:r>
              <a:rPr lang="de-DE" sz="2300" dirty="0"/>
              <a:t>Alemannia 07 Königstädten</a:t>
            </a:r>
            <a:br>
              <a:rPr lang="de-DE" sz="2300" dirty="0"/>
            </a:br>
            <a:r>
              <a:rPr lang="de-DE" sz="2300" dirty="0" err="1"/>
              <a:t>Kostro</a:t>
            </a:r>
            <a:r>
              <a:rPr lang="de-DE" sz="2300" dirty="0"/>
              <a:t> Academy</a:t>
            </a:r>
            <a:br>
              <a:rPr lang="de-DE" sz="2300" dirty="0"/>
            </a:br>
            <a:r>
              <a:rPr lang="de-DE" sz="2300" dirty="0"/>
              <a:t>Jugend-Förderverein</a:t>
            </a:r>
          </a:p>
        </p:txBody>
      </p:sp>
      <p:sp>
        <p:nvSpPr>
          <p:cNvPr id="3" name="Inhaltsplatzhalter 2">
            <a:extLst>
              <a:ext uri="{FF2B5EF4-FFF2-40B4-BE49-F238E27FC236}">
                <a16:creationId xmlns:a16="http://schemas.microsoft.com/office/drawing/2014/main" id="{E2E981E9-E36A-4D09-8640-580155B68A55}"/>
              </a:ext>
            </a:extLst>
          </p:cNvPr>
          <p:cNvSpPr>
            <a:spLocks noGrp="1"/>
          </p:cNvSpPr>
          <p:nvPr>
            <p:ph idx="1"/>
          </p:nvPr>
        </p:nvSpPr>
        <p:spPr>
          <a:xfrm>
            <a:off x="677334" y="2160589"/>
            <a:ext cx="3851122" cy="3880773"/>
          </a:xfrm>
        </p:spPr>
        <p:txBody>
          <a:bodyPr>
            <a:normAutofit/>
          </a:bodyPr>
          <a:lstStyle/>
          <a:p>
            <a:pPr>
              <a:lnSpc>
                <a:spcPct val="90000"/>
              </a:lnSpc>
            </a:pPr>
            <a:r>
              <a:rPr lang="de-DE" dirty="0"/>
              <a:t>Förderung</a:t>
            </a:r>
          </a:p>
          <a:p>
            <a:pPr>
              <a:lnSpc>
                <a:spcPct val="90000"/>
              </a:lnSpc>
              <a:buFont typeface="Wingdings" panose="05000000000000000000" pitchFamily="2" charset="2"/>
              <a:buChar char="§"/>
            </a:pPr>
            <a:r>
              <a:rPr lang="de-DE" dirty="0"/>
              <a:t>Sportliche Ausbildung (einheitliches Trainings- und Spielsystem)</a:t>
            </a:r>
          </a:p>
          <a:p>
            <a:pPr>
              <a:lnSpc>
                <a:spcPct val="90000"/>
              </a:lnSpc>
              <a:buFont typeface="Wingdings" panose="05000000000000000000" pitchFamily="2" charset="2"/>
              <a:buChar char="§"/>
            </a:pPr>
            <a:r>
              <a:rPr lang="de-DE" dirty="0"/>
              <a:t>Professionelles, innovatives Training</a:t>
            </a:r>
          </a:p>
          <a:p>
            <a:pPr>
              <a:lnSpc>
                <a:spcPct val="90000"/>
              </a:lnSpc>
              <a:buFont typeface="Wingdings" panose="05000000000000000000" pitchFamily="2" charset="2"/>
              <a:buChar char="§"/>
            </a:pPr>
            <a:r>
              <a:rPr lang="de-DE" dirty="0"/>
              <a:t>Physiologische Betreuung (Behandlung, Prophylaxe)</a:t>
            </a:r>
          </a:p>
          <a:p>
            <a:pPr>
              <a:lnSpc>
                <a:spcPct val="90000"/>
              </a:lnSpc>
              <a:buFont typeface="Wingdings" panose="05000000000000000000" pitchFamily="2" charset="2"/>
              <a:buChar char="§"/>
            </a:pPr>
            <a:r>
              <a:rPr lang="de-DE" dirty="0"/>
              <a:t>Bildung und Entfaltung der eigenen Persönlichkeit</a:t>
            </a:r>
          </a:p>
          <a:p>
            <a:pPr>
              <a:lnSpc>
                <a:spcPct val="90000"/>
              </a:lnSpc>
              <a:buFont typeface="Wingdings" panose="05000000000000000000" pitchFamily="2" charset="2"/>
              <a:buChar char="§"/>
            </a:pPr>
            <a:r>
              <a:rPr lang="de-DE" dirty="0"/>
              <a:t>Mentales Training</a:t>
            </a:r>
          </a:p>
          <a:p>
            <a:pPr>
              <a:lnSpc>
                <a:spcPct val="90000"/>
              </a:lnSpc>
              <a:buFont typeface="Wingdings" panose="05000000000000000000" pitchFamily="2" charset="2"/>
              <a:buChar char="§"/>
            </a:pPr>
            <a:r>
              <a:rPr lang="de-DE" dirty="0"/>
              <a:t>Übergang Jugend - Aktive</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a:extLst>
              <a:ext uri="{FF2B5EF4-FFF2-40B4-BE49-F238E27FC236}">
                <a16:creationId xmlns:a16="http://schemas.microsoft.com/office/drawing/2014/main" id="{0AA61485-C284-4851-8C62-069105BC0501}"/>
              </a:ext>
            </a:extLst>
          </p:cNvPr>
          <p:cNvSpPr>
            <a:spLocks noGrp="1"/>
          </p:cNvSpPr>
          <p:nvPr>
            <p:ph type="sldNum" sz="quarter" idx="12"/>
          </p:nvPr>
        </p:nvSpPr>
        <p:spPr/>
        <p:txBody>
          <a:bodyPr/>
          <a:lstStyle/>
          <a:p>
            <a:fld id="{2EE91470-4969-404B-BE4E-8F6BF92C6854}" type="slidenum">
              <a:rPr lang="de-DE" smtClean="0"/>
              <a:t>10</a:t>
            </a:fld>
            <a:endParaRPr lang="de-DE"/>
          </a:p>
        </p:txBody>
      </p:sp>
    </p:spTree>
    <p:extLst>
      <p:ext uri="{BB962C8B-B14F-4D97-AF65-F5344CB8AC3E}">
        <p14:creationId xmlns:p14="http://schemas.microsoft.com/office/powerpoint/2010/main" val="418642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Grafik 4" descr="Ein Bild, das Gras, Person, draußen, Sport enthält.&#10;&#10;Automatisch generierte Beschreibung">
            <a:extLst>
              <a:ext uri="{FF2B5EF4-FFF2-40B4-BE49-F238E27FC236}">
                <a16:creationId xmlns:a16="http://schemas.microsoft.com/office/drawing/2014/main" id="{55F76C83-5A57-4280-85AD-FF7FF632C383}"/>
              </a:ext>
            </a:extLst>
          </p:cNvPr>
          <p:cNvPicPr>
            <a:picLocks noChangeAspect="1"/>
          </p:cNvPicPr>
          <p:nvPr/>
        </p:nvPicPr>
        <p:blipFill rotWithShape="1">
          <a:blip r:embed="rId2">
            <a:extLst>
              <a:ext uri="{28A0092B-C50C-407E-A947-70E740481C1C}">
                <a14:useLocalDpi xmlns:a14="http://schemas.microsoft.com/office/drawing/2010/main" val="0"/>
              </a:ext>
            </a:extLst>
          </a:blip>
          <a:srcRect l="12755" r="12448"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092B22F0-CDE8-4912-A699-3E9A7F3DAA88}"/>
              </a:ext>
            </a:extLst>
          </p:cNvPr>
          <p:cNvSpPr>
            <a:spLocks noGrp="1"/>
          </p:cNvSpPr>
          <p:nvPr>
            <p:ph type="title"/>
          </p:nvPr>
        </p:nvSpPr>
        <p:spPr>
          <a:xfrm>
            <a:off x="677333" y="609600"/>
            <a:ext cx="3851123" cy="1320800"/>
          </a:xfrm>
        </p:spPr>
        <p:txBody>
          <a:bodyPr>
            <a:normAutofit fontScale="90000"/>
          </a:bodyPr>
          <a:lstStyle/>
          <a:p>
            <a:pPr>
              <a:lnSpc>
                <a:spcPct val="90000"/>
              </a:lnSpc>
            </a:pPr>
            <a:r>
              <a:rPr lang="de-DE" sz="2700" dirty="0"/>
              <a:t>Alemannia 07 Königstädten</a:t>
            </a:r>
            <a:br>
              <a:rPr lang="de-DE" sz="2700" dirty="0"/>
            </a:br>
            <a:r>
              <a:rPr lang="de-DE" sz="2700" dirty="0" err="1"/>
              <a:t>Kostro</a:t>
            </a:r>
            <a:r>
              <a:rPr lang="de-DE" sz="2700" dirty="0"/>
              <a:t> Academy</a:t>
            </a:r>
            <a:br>
              <a:rPr lang="de-DE" sz="2700" dirty="0"/>
            </a:br>
            <a:r>
              <a:rPr lang="de-DE" sz="2700" dirty="0"/>
              <a:t>Jugend-Förderverein</a:t>
            </a:r>
            <a:br>
              <a:rPr lang="de-DE" sz="2000" dirty="0"/>
            </a:br>
            <a:endParaRPr lang="de-DE" sz="2000" dirty="0"/>
          </a:p>
        </p:txBody>
      </p:sp>
      <p:sp>
        <p:nvSpPr>
          <p:cNvPr id="3" name="Inhaltsplatzhalter 2">
            <a:extLst>
              <a:ext uri="{FF2B5EF4-FFF2-40B4-BE49-F238E27FC236}">
                <a16:creationId xmlns:a16="http://schemas.microsoft.com/office/drawing/2014/main" id="{6369C9BF-0076-4C3C-A434-681BB8586F6E}"/>
              </a:ext>
            </a:extLst>
          </p:cNvPr>
          <p:cNvSpPr>
            <a:spLocks noGrp="1"/>
          </p:cNvSpPr>
          <p:nvPr>
            <p:ph idx="1"/>
          </p:nvPr>
        </p:nvSpPr>
        <p:spPr>
          <a:xfrm>
            <a:off x="677334" y="2160589"/>
            <a:ext cx="3851122" cy="3880773"/>
          </a:xfrm>
        </p:spPr>
        <p:txBody>
          <a:bodyPr>
            <a:normAutofit lnSpcReduction="10000"/>
          </a:bodyPr>
          <a:lstStyle/>
          <a:p>
            <a:pPr>
              <a:lnSpc>
                <a:spcPct val="90000"/>
              </a:lnSpc>
            </a:pPr>
            <a:r>
              <a:rPr lang="de-DE" dirty="0"/>
              <a:t>Ziele</a:t>
            </a:r>
          </a:p>
          <a:p>
            <a:pPr>
              <a:lnSpc>
                <a:spcPct val="90000"/>
              </a:lnSpc>
              <a:buFont typeface="Wingdings" panose="05000000000000000000" pitchFamily="2" charset="2"/>
              <a:buChar char="§"/>
            </a:pPr>
            <a:r>
              <a:rPr lang="de-DE" sz="1600" dirty="0"/>
              <a:t>Einheitliches Trainings- und Spielsystem im Grundlagenbereich (U7-U11)</a:t>
            </a:r>
          </a:p>
          <a:p>
            <a:pPr>
              <a:lnSpc>
                <a:spcPct val="90000"/>
              </a:lnSpc>
              <a:buFont typeface="Wingdings" panose="05000000000000000000" pitchFamily="2" charset="2"/>
              <a:buChar char="§"/>
            </a:pPr>
            <a:r>
              <a:rPr lang="de-DE" sz="1600" dirty="0"/>
              <a:t>Einheitliches Trainings- und Spielsystem im Förderbereich (U13), Aufbaubereich (U15) und Leistungsbereich (U17, U19, U23)</a:t>
            </a:r>
          </a:p>
          <a:p>
            <a:pPr>
              <a:lnSpc>
                <a:spcPct val="90000"/>
              </a:lnSpc>
              <a:buFont typeface="Wingdings" panose="05000000000000000000" pitchFamily="2" charset="2"/>
              <a:buChar char="§"/>
            </a:pPr>
            <a:r>
              <a:rPr lang="de-DE" sz="1600" dirty="0"/>
              <a:t>Zusammenarbeit Alemannia-Teams und Akademie</a:t>
            </a:r>
          </a:p>
          <a:p>
            <a:pPr>
              <a:lnSpc>
                <a:spcPct val="90000"/>
              </a:lnSpc>
              <a:buFont typeface="Wingdings" panose="05000000000000000000" pitchFamily="2" charset="2"/>
              <a:buChar char="§"/>
            </a:pPr>
            <a:r>
              <a:rPr lang="de-DE" sz="1600" dirty="0"/>
              <a:t>Eigene Jugendspieler kontinuierlich in den </a:t>
            </a:r>
            <a:r>
              <a:rPr lang="de-DE" sz="1600" dirty="0" err="1"/>
              <a:t>Aktivenbereich</a:t>
            </a:r>
            <a:r>
              <a:rPr lang="de-DE" sz="1600" dirty="0"/>
              <a:t> (U23) integrieren (ab 2. Jahr U19 möglich)</a:t>
            </a:r>
          </a:p>
          <a:p>
            <a:pPr>
              <a:lnSpc>
                <a:spcPct val="90000"/>
              </a:lnSpc>
              <a:buFont typeface="Wingdings" panose="05000000000000000000" pitchFamily="2" charset="2"/>
              <a:buChar char="§"/>
            </a:pPr>
            <a:r>
              <a:rPr lang="de-DE" sz="1600" dirty="0"/>
              <a:t>U23-Team zur Profilierung und Weiterentwicklung im Erwachsenenbereich</a:t>
            </a:r>
          </a:p>
          <a:p>
            <a:pPr>
              <a:lnSpc>
                <a:spcPct val="90000"/>
              </a:lnSpc>
              <a:buFont typeface="Wingdings" panose="05000000000000000000" pitchFamily="2" charset="2"/>
              <a:buChar char="§"/>
            </a:pPr>
            <a:endParaRPr lang="de-DE" sz="1400" dirty="0"/>
          </a:p>
          <a:p>
            <a:pPr>
              <a:lnSpc>
                <a:spcPct val="90000"/>
              </a:lnSpc>
              <a:buFont typeface="Wingdings" panose="05000000000000000000" pitchFamily="2" charset="2"/>
              <a:buChar char="§"/>
            </a:pPr>
            <a:endParaRPr lang="de-DE" sz="14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a:extLst>
              <a:ext uri="{FF2B5EF4-FFF2-40B4-BE49-F238E27FC236}">
                <a16:creationId xmlns:a16="http://schemas.microsoft.com/office/drawing/2014/main" id="{7DF00AC2-4376-4CCA-9AC4-724D19E975A4}"/>
              </a:ext>
            </a:extLst>
          </p:cNvPr>
          <p:cNvSpPr>
            <a:spLocks noGrp="1"/>
          </p:cNvSpPr>
          <p:nvPr>
            <p:ph type="sldNum" sz="quarter" idx="12"/>
          </p:nvPr>
        </p:nvSpPr>
        <p:spPr/>
        <p:txBody>
          <a:bodyPr/>
          <a:lstStyle/>
          <a:p>
            <a:fld id="{2EE91470-4969-404B-BE4E-8F6BF92C6854}" type="slidenum">
              <a:rPr lang="de-DE" smtClean="0"/>
              <a:t>11</a:t>
            </a:fld>
            <a:endParaRPr lang="de-DE"/>
          </a:p>
        </p:txBody>
      </p:sp>
    </p:spTree>
    <p:extLst>
      <p:ext uri="{BB962C8B-B14F-4D97-AF65-F5344CB8AC3E}">
        <p14:creationId xmlns:p14="http://schemas.microsoft.com/office/powerpoint/2010/main" val="239769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Grafik 4" descr="Ein Bild, das Person, Kind, jung, Junge enthält.&#10;&#10;Automatisch generierte Beschreibung">
            <a:extLst>
              <a:ext uri="{FF2B5EF4-FFF2-40B4-BE49-F238E27FC236}">
                <a16:creationId xmlns:a16="http://schemas.microsoft.com/office/drawing/2014/main" id="{EAEC3D76-64C8-4269-B36A-C34519EB768E}"/>
              </a:ext>
            </a:extLst>
          </p:cNvPr>
          <p:cNvPicPr>
            <a:picLocks noChangeAspect="1"/>
          </p:cNvPicPr>
          <p:nvPr/>
        </p:nvPicPr>
        <p:blipFill rotWithShape="1">
          <a:blip r:embed="rId2">
            <a:extLst>
              <a:ext uri="{28A0092B-C50C-407E-A947-70E740481C1C}">
                <a14:useLocalDpi xmlns:a14="http://schemas.microsoft.com/office/drawing/2010/main" val="0"/>
              </a:ext>
            </a:extLst>
          </a:blip>
          <a:srcRect l="9824" r="353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41930437-DC53-4E4B-8DB7-B7C80BAF01EF}"/>
              </a:ext>
            </a:extLst>
          </p:cNvPr>
          <p:cNvSpPr>
            <a:spLocks noGrp="1"/>
          </p:cNvSpPr>
          <p:nvPr>
            <p:ph type="title"/>
          </p:nvPr>
        </p:nvSpPr>
        <p:spPr>
          <a:xfrm>
            <a:off x="677333" y="609600"/>
            <a:ext cx="3851123" cy="1320800"/>
          </a:xfrm>
        </p:spPr>
        <p:txBody>
          <a:bodyPr>
            <a:normAutofit/>
          </a:bodyPr>
          <a:lstStyle/>
          <a:p>
            <a:pPr>
              <a:lnSpc>
                <a:spcPct val="90000"/>
              </a:lnSpc>
            </a:pPr>
            <a:r>
              <a:rPr lang="de-DE" sz="2300" dirty="0"/>
              <a:t>Alemannia 07 Königstädten</a:t>
            </a:r>
            <a:br>
              <a:rPr lang="de-DE" sz="2300" dirty="0"/>
            </a:br>
            <a:r>
              <a:rPr lang="de-DE" sz="2300" dirty="0" err="1"/>
              <a:t>Kostro</a:t>
            </a:r>
            <a:r>
              <a:rPr lang="de-DE" sz="2300" dirty="0"/>
              <a:t> Academy</a:t>
            </a:r>
            <a:br>
              <a:rPr lang="de-DE" sz="2300" dirty="0"/>
            </a:br>
            <a:r>
              <a:rPr lang="de-DE" sz="2300" dirty="0"/>
              <a:t>Jugend-Förderverein</a:t>
            </a:r>
          </a:p>
        </p:txBody>
      </p:sp>
      <p:sp>
        <p:nvSpPr>
          <p:cNvPr id="3" name="Inhaltsplatzhalter 2">
            <a:extLst>
              <a:ext uri="{FF2B5EF4-FFF2-40B4-BE49-F238E27FC236}">
                <a16:creationId xmlns:a16="http://schemas.microsoft.com/office/drawing/2014/main" id="{8F160737-7221-43D1-9823-6CA164DC1D1C}"/>
              </a:ext>
            </a:extLst>
          </p:cNvPr>
          <p:cNvSpPr>
            <a:spLocks noGrp="1"/>
          </p:cNvSpPr>
          <p:nvPr>
            <p:ph idx="1"/>
          </p:nvPr>
        </p:nvSpPr>
        <p:spPr>
          <a:xfrm>
            <a:off x="677334" y="2160589"/>
            <a:ext cx="3851122" cy="3880773"/>
          </a:xfrm>
        </p:spPr>
        <p:txBody>
          <a:bodyPr>
            <a:normAutofit/>
          </a:bodyPr>
          <a:lstStyle/>
          <a:p>
            <a:r>
              <a:rPr lang="de-DE" dirty="0"/>
              <a:t>Strategie</a:t>
            </a:r>
          </a:p>
          <a:p>
            <a:pPr>
              <a:buFont typeface="Wingdings" panose="05000000000000000000" pitchFamily="2" charset="2"/>
              <a:buChar char="§"/>
            </a:pPr>
            <a:r>
              <a:rPr lang="de-DE" dirty="0"/>
              <a:t>Qualifizierung unserer Trainer (eigene Schulung, Lizenzen)</a:t>
            </a:r>
          </a:p>
          <a:p>
            <a:pPr>
              <a:buFont typeface="Wingdings" panose="05000000000000000000" pitchFamily="2" charset="2"/>
              <a:buChar char="§"/>
            </a:pPr>
            <a:r>
              <a:rPr lang="de-DE" dirty="0"/>
              <a:t>TW-Training</a:t>
            </a:r>
          </a:p>
          <a:p>
            <a:pPr>
              <a:buFont typeface="Wingdings" panose="05000000000000000000" pitchFamily="2" charset="2"/>
              <a:buChar char="§"/>
            </a:pPr>
            <a:r>
              <a:rPr lang="de-DE" dirty="0"/>
              <a:t>Fitness- und Athletiktraining</a:t>
            </a:r>
          </a:p>
          <a:p>
            <a:pPr>
              <a:buFont typeface="Wingdings" panose="05000000000000000000" pitchFamily="2" charset="2"/>
              <a:buChar char="§"/>
            </a:pPr>
            <a:r>
              <a:rPr lang="de-DE" dirty="0"/>
              <a:t>Leistungsdiagnose – Videoanalyse – Spielerprofile</a:t>
            </a:r>
          </a:p>
          <a:p>
            <a:pPr>
              <a:buFont typeface="Wingdings" panose="05000000000000000000" pitchFamily="2" charset="2"/>
              <a:buChar char="§"/>
            </a:pPr>
            <a:r>
              <a:rPr lang="de-DE" dirty="0"/>
              <a:t>Förderung von Perspektivspielern (Teilnahme am Training der nächsten Altersgruppe)</a:t>
            </a:r>
          </a:p>
          <a:p>
            <a:pPr>
              <a:buFont typeface="Wingdings" panose="05000000000000000000" pitchFamily="2" charset="2"/>
              <a:buChar char="§"/>
            </a:pPr>
            <a:endParaRPr lang="de-DE"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a:extLst>
              <a:ext uri="{FF2B5EF4-FFF2-40B4-BE49-F238E27FC236}">
                <a16:creationId xmlns:a16="http://schemas.microsoft.com/office/drawing/2014/main" id="{5A3D9480-45D7-4E76-B2ED-21B44B1A238A}"/>
              </a:ext>
            </a:extLst>
          </p:cNvPr>
          <p:cNvSpPr>
            <a:spLocks noGrp="1"/>
          </p:cNvSpPr>
          <p:nvPr>
            <p:ph type="sldNum" sz="quarter" idx="12"/>
          </p:nvPr>
        </p:nvSpPr>
        <p:spPr/>
        <p:txBody>
          <a:bodyPr/>
          <a:lstStyle/>
          <a:p>
            <a:fld id="{2EE91470-4969-404B-BE4E-8F6BF92C6854}" type="slidenum">
              <a:rPr lang="de-DE" smtClean="0"/>
              <a:t>12</a:t>
            </a:fld>
            <a:endParaRPr lang="de-DE"/>
          </a:p>
        </p:txBody>
      </p:sp>
    </p:spTree>
    <p:extLst>
      <p:ext uri="{BB962C8B-B14F-4D97-AF65-F5344CB8AC3E}">
        <p14:creationId xmlns:p14="http://schemas.microsoft.com/office/powerpoint/2010/main" val="47001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A3F15-78C9-40E7-9CD4-1461224BBF86}"/>
              </a:ext>
            </a:extLst>
          </p:cNvPr>
          <p:cNvSpPr>
            <a:spLocks noGrp="1"/>
          </p:cNvSpPr>
          <p:nvPr>
            <p:ph type="title"/>
          </p:nvPr>
        </p:nvSpPr>
        <p:spPr/>
        <p:txBody>
          <a:bodyPr>
            <a:normAutofit/>
          </a:bodyPr>
          <a:lstStyle/>
          <a:p>
            <a:pPr>
              <a:lnSpc>
                <a:spcPct val="90000"/>
              </a:lnSpc>
            </a:pPr>
            <a:r>
              <a:rPr lang="de-DE" sz="2800" dirty="0"/>
              <a:t>Alemannia 07 Königstädten</a:t>
            </a:r>
            <a:br>
              <a:rPr lang="de-DE" sz="2800" dirty="0"/>
            </a:br>
            <a:r>
              <a:rPr lang="de-DE" sz="2800" dirty="0" err="1"/>
              <a:t>Kostro</a:t>
            </a:r>
            <a:r>
              <a:rPr lang="de-DE" sz="2800" dirty="0"/>
              <a:t> Academy</a:t>
            </a:r>
            <a:br>
              <a:rPr lang="de-DE" sz="2800" dirty="0"/>
            </a:br>
            <a:r>
              <a:rPr lang="de-DE" sz="2800" dirty="0"/>
              <a:t>Jugend-Förderverein</a:t>
            </a:r>
          </a:p>
        </p:txBody>
      </p:sp>
      <p:sp>
        <p:nvSpPr>
          <p:cNvPr id="3" name="Inhaltsplatzhalter 2">
            <a:extLst>
              <a:ext uri="{FF2B5EF4-FFF2-40B4-BE49-F238E27FC236}">
                <a16:creationId xmlns:a16="http://schemas.microsoft.com/office/drawing/2014/main" id="{52D4DC3D-740E-4CA0-851B-B6C1FC5240E4}"/>
              </a:ext>
            </a:extLst>
          </p:cNvPr>
          <p:cNvSpPr>
            <a:spLocks noGrp="1"/>
          </p:cNvSpPr>
          <p:nvPr>
            <p:ph idx="1"/>
          </p:nvPr>
        </p:nvSpPr>
        <p:spPr>
          <a:xfrm>
            <a:off x="677334" y="2132370"/>
            <a:ext cx="8596668" cy="3880773"/>
          </a:xfrm>
        </p:spPr>
        <p:txBody>
          <a:bodyPr>
            <a:normAutofit lnSpcReduction="10000"/>
          </a:bodyPr>
          <a:lstStyle/>
          <a:p>
            <a:r>
              <a:rPr lang="de-DE" dirty="0"/>
              <a:t>Abteilung Fußball</a:t>
            </a:r>
          </a:p>
          <a:p>
            <a:endParaRPr lang="de-DE" dirty="0"/>
          </a:p>
          <a:p>
            <a:pPr>
              <a:buFont typeface="Wingdings" panose="05000000000000000000" pitchFamily="2" charset="2"/>
              <a:buChar char="Ø"/>
            </a:pPr>
            <a:endParaRPr lang="de-DE" dirty="0"/>
          </a:p>
          <a:p>
            <a:pPr>
              <a:buFont typeface="Wingdings" panose="05000000000000000000" pitchFamily="2" charset="2"/>
              <a:buChar char="Ø"/>
            </a:pPr>
            <a:r>
              <a:rPr lang="de-DE" sz="1400" b="1" dirty="0"/>
              <a:t>Jochen Weller                                                                                          Rüdiger Götz</a:t>
            </a:r>
          </a:p>
          <a:p>
            <a:pPr>
              <a:buFont typeface="Wingdings" panose="05000000000000000000" pitchFamily="2" charset="2"/>
              <a:buChar char="Ø"/>
            </a:pPr>
            <a:r>
              <a:rPr lang="de-DE" sz="1400" dirty="0"/>
              <a:t>Abteilungsleiter Fußball                                                                             Sponsoring</a:t>
            </a:r>
          </a:p>
          <a:p>
            <a:pPr>
              <a:buFont typeface="Wingdings" panose="05000000000000000000" pitchFamily="2" charset="2"/>
              <a:buChar char="Ø"/>
            </a:pPr>
            <a:r>
              <a:rPr lang="de-DE" sz="1400" dirty="0"/>
              <a:t>Jugendleiter</a:t>
            </a:r>
          </a:p>
          <a:p>
            <a:pPr>
              <a:buFont typeface="Wingdings" panose="05000000000000000000" pitchFamily="2" charset="2"/>
              <a:buChar char="§"/>
            </a:pPr>
            <a:endParaRPr lang="de-DE" dirty="0"/>
          </a:p>
          <a:p>
            <a:pPr>
              <a:buFont typeface="Wingdings" panose="05000000000000000000" pitchFamily="2" charset="2"/>
              <a:buChar char="§"/>
            </a:pPr>
            <a:endParaRPr lang="de-DE" dirty="0"/>
          </a:p>
          <a:p>
            <a:pPr>
              <a:buFont typeface="Wingdings" panose="05000000000000000000" pitchFamily="2" charset="2"/>
              <a:buChar char="Ø"/>
            </a:pPr>
            <a:r>
              <a:rPr lang="de-DE" sz="1400" b="1" dirty="0"/>
              <a:t>Ned </a:t>
            </a:r>
            <a:r>
              <a:rPr lang="de-DE" sz="1400" b="1" dirty="0" err="1"/>
              <a:t>Kostro</a:t>
            </a:r>
            <a:r>
              <a:rPr lang="de-DE" sz="1400" b="1" dirty="0"/>
              <a:t>                                                                                               Sascha </a:t>
            </a:r>
            <a:r>
              <a:rPr lang="de-DE" sz="1400" b="1" dirty="0" err="1"/>
              <a:t>Kimpel</a:t>
            </a:r>
            <a:endParaRPr lang="de-DE" sz="1400" b="1" dirty="0"/>
          </a:p>
          <a:p>
            <a:pPr>
              <a:buFont typeface="Wingdings" panose="05000000000000000000" pitchFamily="2" charset="2"/>
              <a:buChar char="Ø"/>
            </a:pPr>
            <a:r>
              <a:rPr lang="de-DE" sz="1400" dirty="0"/>
              <a:t>Leiter </a:t>
            </a:r>
            <a:r>
              <a:rPr lang="de-DE" sz="1400" dirty="0" err="1"/>
              <a:t>Kostro</a:t>
            </a:r>
            <a:r>
              <a:rPr lang="de-DE" sz="1400" dirty="0"/>
              <a:t> Akademie                                                                              stellv. Jugendleiter                            </a:t>
            </a:r>
          </a:p>
          <a:p>
            <a:pPr>
              <a:buFont typeface="Wingdings" panose="05000000000000000000" pitchFamily="2" charset="2"/>
              <a:buChar char="Ø"/>
            </a:pPr>
            <a:r>
              <a:rPr lang="de-DE" sz="1400" dirty="0"/>
              <a:t>Trainer U23-U11                                                                                        Koordinator U7-U11                                                                    </a:t>
            </a:r>
          </a:p>
        </p:txBody>
      </p:sp>
      <p:pic>
        <p:nvPicPr>
          <p:cNvPr id="5" name="Grafik 4">
            <a:extLst>
              <a:ext uri="{FF2B5EF4-FFF2-40B4-BE49-F238E27FC236}">
                <a16:creationId xmlns:a16="http://schemas.microsoft.com/office/drawing/2014/main" id="{9E53DE86-2438-46D8-AC16-CC3E65A39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275" y="2219135"/>
            <a:ext cx="1620000" cy="2160000"/>
          </a:xfrm>
          <a:prstGeom prst="rect">
            <a:avLst/>
          </a:prstGeom>
        </p:spPr>
      </p:pic>
      <p:pic>
        <p:nvPicPr>
          <p:cNvPr id="21" name="Grafik 20" descr="Ein Bild, das Person, Mann enthält.&#10;&#10;Automatisch generierte Beschreibung">
            <a:extLst>
              <a:ext uri="{FF2B5EF4-FFF2-40B4-BE49-F238E27FC236}">
                <a16:creationId xmlns:a16="http://schemas.microsoft.com/office/drawing/2014/main" id="{BD4192D4-2C3A-4601-80A1-BF2512BB9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275" y="4531598"/>
            <a:ext cx="1620000" cy="2016598"/>
          </a:xfrm>
          <a:prstGeom prst="rect">
            <a:avLst/>
          </a:prstGeom>
        </p:spPr>
      </p:pic>
      <p:pic>
        <p:nvPicPr>
          <p:cNvPr id="23" name="Grafik 22" descr="Ein Bild, das Mann, Person, draußen, grün enthält.&#10;&#10;Automatisch generierte Beschreibung">
            <a:extLst>
              <a:ext uri="{FF2B5EF4-FFF2-40B4-BE49-F238E27FC236}">
                <a16:creationId xmlns:a16="http://schemas.microsoft.com/office/drawing/2014/main" id="{5492BE6A-2A63-4205-9DB5-4940F868F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70" y="2189764"/>
            <a:ext cx="1548001" cy="2160000"/>
          </a:xfrm>
          <a:prstGeom prst="rect">
            <a:avLst/>
          </a:prstGeom>
        </p:spPr>
      </p:pic>
      <p:pic>
        <p:nvPicPr>
          <p:cNvPr id="25" name="Grafik 24" descr="Ein Bild, das Person, Mann, grün, draußen enthält.&#10;&#10;Automatisch generierte Beschreibung">
            <a:extLst>
              <a:ext uri="{FF2B5EF4-FFF2-40B4-BE49-F238E27FC236}">
                <a16:creationId xmlns:a16="http://schemas.microsoft.com/office/drawing/2014/main" id="{4CFA1CAA-3426-446E-9C58-0A9540B5A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040" y="4532196"/>
            <a:ext cx="1424639" cy="2016000"/>
          </a:xfrm>
          <a:prstGeom prst="rect">
            <a:avLst/>
          </a:prstGeom>
        </p:spPr>
      </p:pic>
      <p:sp>
        <p:nvSpPr>
          <p:cNvPr id="4" name="Foliennummernplatzhalter 3">
            <a:extLst>
              <a:ext uri="{FF2B5EF4-FFF2-40B4-BE49-F238E27FC236}">
                <a16:creationId xmlns:a16="http://schemas.microsoft.com/office/drawing/2014/main" id="{B3255980-F00A-44C4-AE6C-552AEF8CD651}"/>
              </a:ext>
            </a:extLst>
          </p:cNvPr>
          <p:cNvSpPr>
            <a:spLocks noGrp="1"/>
          </p:cNvSpPr>
          <p:nvPr>
            <p:ph type="sldNum" sz="quarter" idx="12"/>
          </p:nvPr>
        </p:nvSpPr>
        <p:spPr/>
        <p:txBody>
          <a:bodyPr/>
          <a:lstStyle/>
          <a:p>
            <a:fld id="{2EE91470-4969-404B-BE4E-8F6BF92C6854}" type="slidenum">
              <a:rPr lang="de-DE" smtClean="0"/>
              <a:t>13</a:t>
            </a:fld>
            <a:endParaRPr lang="de-DE"/>
          </a:p>
        </p:txBody>
      </p:sp>
    </p:spTree>
    <p:extLst>
      <p:ext uri="{BB962C8B-B14F-4D97-AF65-F5344CB8AC3E}">
        <p14:creationId xmlns:p14="http://schemas.microsoft.com/office/powerpoint/2010/main" val="136632582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78260E70-827F-4022-8F51-D5E08680CEA5}"/>
              </a:ext>
            </a:extLst>
          </p:cNvPr>
          <p:cNvSpPr>
            <a:spLocks noGrp="1"/>
          </p:cNvSpPr>
          <p:nvPr>
            <p:ph type="title"/>
          </p:nvPr>
        </p:nvSpPr>
        <p:spPr>
          <a:xfrm>
            <a:off x="989768" y="609600"/>
            <a:ext cx="5498361" cy="1320800"/>
          </a:xfrm>
        </p:spPr>
        <p:txBody>
          <a:bodyPr anchor="ctr">
            <a:normAutofit/>
          </a:bodyPr>
          <a:lstStyle/>
          <a:p>
            <a:pPr>
              <a:lnSpc>
                <a:spcPct val="90000"/>
              </a:lnSpc>
            </a:pPr>
            <a:r>
              <a:rPr lang="de-DE" sz="2800" dirty="0"/>
              <a:t>Alemannia 07</a:t>
            </a:r>
            <a:br>
              <a:rPr lang="de-DE" sz="2800" dirty="0"/>
            </a:br>
            <a:r>
              <a:rPr lang="de-DE" sz="2800" dirty="0" err="1"/>
              <a:t>Kostro</a:t>
            </a:r>
            <a:r>
              <a:rPr lang="de-DE" sz="2800" dirty="0"/>
              <a:t> Academy</a:t>
            </a:r>
            <a:br>
              <a:rPr lang="de-DE" sz="2800" dirty="0"/>
            </a:br>
            <a:r>
              <a:rPr lang="de-DE" sz="2800" dirty="0"/>
              <a:t>Jugend-Förderverein</a:t>
            </a:r>
          </a:p>
        </p:txBody>
      </p:sp>
      <p:sp>
        <p:nvSpPr>
          <p:cNvPr id="19" name="Isosceles Triangle 18">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4B642C">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A1F0C181-165E-4805-A807-21FD39FD18BD}"/>
              </a:ext>
            </a:extLst>
          </p:cNvPr>
          <p:cNvSpPr>
            <a:spLocks noGrp="1"/>
          </p:cNvSpPr>
          <p:nvPr>
            <p:ph idx="1"/>
          </p:nvPr>
        </p:nvSpPr>
        <p:spPr>
          <a:xfrm>
            <a:off x="989770" y="2160589"/>
            <a:ext cx="5549732" cy="3880773"/>
          </a:xfrm>
        </p:spPr>
        <p:txBody>
          <a:bodyPr>
            <a:normAutofit/>
          </a:bodyPr>
          <a:lstStyle/>
          <a:p>
            <a:pPr marL="0" indent="0">
              <a:buNone/>
            </a:pPr>
            <a:r>
              <a:rPr lang="en-US" dirty="0" err="1"/>
              <a:t>Alemannen-Sportpark</a:t>
            </a:r>
            <a:endParaRPr lang="en-US" dirty="0"/>
          </a:p>
          <a:p>
            <a:pPr marL="0" indent="0">
              <a:buNone/>
            </a:pPr>
            <a:r>
              <a:rPr lang="en-US" dirty="0" err="1"/>
              <a:t>Nauheimer</a:t>
            </a:r>
            <a:r>
              <a:rPr lang="en-US" dirty="0"/>
              <a:t> </a:t>
            </a:r>
            <a:r>
              <a:rPr lang="en-US" dirty="0" err="1"/>
              <a:t>Straße</a:t>
            </a:r>
            <a:r>
              <a:rPr lang="en-US" dirty="0"/>
              <a:t> 90</a:t>
            </a:r>
          </a:p>
          <a:p>
            <a:pPr marL="0" indent="0">
              <a:buNone/>
            </a:pPr>
            <a:r>
              <a:rPr lang="en-US" dirty="0"/>
              <a:t>65428 </a:t>
            </a:r>
            <a:r>
              <a:rPr lang="en-US" dirty="0" err="1"/>
              <a:t>Rüsselsheim</a:t>
            </a:r>
            <a:r>
              <a:rPr lang="en-US" dirty="0"/>
              <a:t> am Main-</a:t>
            </a:r>
            <a:r>
              <a:rPr lang="en-US" dirty="0" err="1"/>
              <a:t>Königstädten</a:t>
            </a:r>
            <a:endParaRPr lang="en-US" dirty="0"/>
          </a:p>
          <a:p>
            <a:pPr marL="0" indent="0">
              <a:buNone/>
            </a:pPr>
            <a:endParaRPr lang="en-US" dirty="0"/>
          </a:p>
          <a:p>
            <a:pPr marL="0" indent="0">
              <a:buNone/>
            </a:pPr>
            <a:endParaRPr lang="en-US" dirty="0"/>
          </a:p>
          <a:p>
            <a:pPr marL="0" indent="0">
              <a:buNone/>
            </a:pPr>
            <a:r>
              <a:rPr lang="en-US" dirty="0">
                <a:solidFill>
                  <a:schemeClr val="tx1"/>
                </a:solidFill>
                <a:hlinkClick r:id="rId2">
                  <a:extLst>
                    <a:ext uri="{A12FA001-AC4F-418D-AE19-62706E023703}">
                      <ahyp:hlinkClr xmlns:ahyp="http://schemas.microsoft.com/office/drawing/2018/hyperlinkcolor" val="tx"/>
                    </a:ext>
                  </a:extLst>
                </a:hlinkClick>
              </a:rPr>
              <a:t>www.sva-koenigstaedten.de</a:t>
            </a:r>
            <a:endParaRPr lang="en-US" dirty="0">
              <a:solidFill>
                <a:schemeClr val="tx1"/>
              </a:solidFill>
            </a:endParaRPr>
          </a:p>
          <a:p>
            <a:pPr marL="0" indent="0">
              <a:buNone/>
            </a:pPr>
            <a:r>
              <a:rPr lang="en-US" dirty="0">
                <a:solidFill>
                  <a:schemeClr val="tx1"/>
                </a:solidFill>
                <a:hlinkClick r:id="rId3">
                  <a:extLst>
                    <a:ext uri="{A12FA001-AC4F-418D-AE19-62706E023703}">
                      <ahyp:hlinkClr xmlns:ahyp="http://schemas.microsoft.com/office/drawing/2018/hyperlinkcolor" val="tx"/>
                    </a:ext>
                  </a:extLst>
                </a:hlinkClick>
              </a:rPr>
              <a:t>info@sva-koenigstaedten.de</a:t>
            </a:r>
            <a:endParaRPr lang="en-US" dirty="0">
              <a:solidFill>
                <a:schemeClr val="tx1"/>
              </a:solidFill>
            </a:endParaRPr>
          </a:p>
          <a:p>
            <a:pPr marL="0" indent="0">
              <a:buNone/>
            </a:pPr>
            <a:r>
              <a:rPr lang="en-US" u="sng" dirty="0"/>
              <a:t>www.kostro-akademie.de</a:t>
            </a:r>
          </a:p>
          <a:p>
            <a:pPr marL="0" indent="0">
              <a:buNone/>
            </a:pPr>
            <a:endParaRPr lang="en-US" dirty="0"/>
          </a:p>
        </p:txBody>
      </p:sp>
      <p:pic>
        <p:nvPicPr>
          <p:cNvPr id="6" name="Inhaltsplatzhalter 5" descr="Ein Bild, das Gras, Baum, draußen, Tennis enthält.&#10;&#10;Automatisch generierte Beschreibung">
            <a:extLst>
              <a:ext uri="{FF2B5EF4-FFF2-40B4-BE49-F238E27FC236}">
                <a16:creationId xmlns:a16="http://schemas.microsoft.com/office/drawing/2014/main" id="{96DAB682-CE03-4B50-8811-F32EA24C64F3}"/>
              </a:ext>
            </a:extLst>
          </p:cNvPr>
          <p:cNvPicPr>
            <a:picLocks noChangeAspect="1"/>
          </p:cNvPicPr>
          <p:nvPr/>
        </p:nvPicPr>
        <p:blipFill rotWithShape="1">
          <a:blip r:embed="rId4">
            <a:extLst>
              <a:ext uri="{28A0092B-C50C-407E-A947-70E740481C1C}">
                <a14:useLocalDpi xmlns:a14="http://schemas.microsoft.com/office/drawing/2010/main" val="0"/>
              </a:ext>
            </a:extLst>
          </a:blip>
          <a:srcRect l="30184" r="18157" b="2"/>
          <a:stretch/>
        </p:blipFill>
        <p:spPr>
          <a:xfrm>
            <a:off x="7531482" y="10"/>
            <a:ext cx="4657341" cy="3448414"/>
          </a:xfrm>
          <a:prstGeom prst="rect">
            <a:avLst/>
          </a:prstGeom>
        </p:spPr>
      </p:pic>
      <p:sp>
        <p:nvSpPr>
          <p:cNvPr id="4" name="Foliennummernplatzhalter 3">
            <a:extLst>
              <a:ext uri="{FF2B5EF4-FFF2-40B4-BE49-F238E27FC236}">
                <a16:creationId xmlns:a16="http://schemas.microsoft.com/office/drawing/2014/main" id="{2FAD0B32-7C95-4209-A2AE-411B8DC5D11A}"/>
              </a:ext>
            </a:extLst>
          </p:cNvPr>
          <p:cNvSpPr>
            <a:spLocks noGrp="1"/>
          </p:cNvSpPr>
          <p:nvPr>
            <p:ph type="sldNum" sz="quarter" idx="12"/>
          </p:nvPr>
        </p:nvSpPr>
        <p:spPr>
          <a:xfrm>
            <a:off x="6470204" y="6041362"/>
            <a:ext cx="683339" cy="365125"/>
          </a:xfrm>
        </p:spPr>
        <p:txBody>
          <a:bodyPr>
            <a:normAutofit/>
          </a:bodyPr>
          <a:lstStyle/>
          <a:p>
            <a:pPr>
              <a:spcAft>
                <a:spcPts val="600"/>
              </a:spcAft>
            </a:pPr>
            <a:fld id="{2EE91470-4969-404B-BE4E-8F6BF92C6854}" type="slidenum">
              <a:rPr lang="de-DE">
                <a:solidFill>
                  <a:srgbClr val="90C226"/>
                </a:solidFill>
              </a:rPr>
              <a:pPr>
                <a:spcAft>
                  <a:spcPts val="600"/>
                </a:spcAft>
              </a:pPr>
              <a:t>14</a:t>
            </a:fld>
            <a:endParaRPr lang="de-DE">
              <a:solidFill>
                <a:srgbClr val="90C226"/>
              </a:solidFill>
            </a:endParaRPr>
          </a:p>
        </p:txBody>
      </p:sp>
      <p:pic>
        <p:nvPicPr>
          <p:cNvPr id="8" name="Grafik 7" descr="Ein Bild, das Gras, draußen, Himmel, Feld enthält.&#10;&#10;Automatisch generierte Beschreibung">
            <a:extLst>
              <a:ext uri="{FF2B5EF4-FFF2-40B4-BE49-F238E27FC236}">
                <a16:creationId xmlns:a16="http://schemas.microsoft.com/office/drawing/2014/main" id="{49430DB9-06E2-41C9-BBE0-B9279077BFC0}"/>
              </a:ext>
            </a:extLst>
          </p:cNvPr>
          <p:cNvPicPr>
            <a:picLocks noChangeAspect="1"/>
          </p:cNvPicPr>
          <p:nvPr/>
        </p:nvPicPr>
        <p:blipFill rotWithShape="1">
          <a:blip r:embed="rId5">
            <a:extLst>
              <a:ext uri="{28A0092B-C50C-407E-A947-70E740481C1C}">
                <a14:useLocalDpi xmlns:a14="http://schemas.microsoft.com/office/drawing/2010/main" val="0"/>
              </a:ext>
            </a:extLst>
          </a:blip>
          <a:srcRect l="31388" r="16320" b="-1"/>
          <a:stretch/>
        </p:blipFill>
        <p:spPr>
          <a:xfrm>
            <a:off x="7528308" y="3437472"/>
            <a:ext cx="4657341" cy="3428996"/>
          </a:xfrm>
          <a:prstGeom prst="rect">
            <a:avLst/>
          </a:prstGeom>
        </p:spPr>
      </p:pic>
    </p:spTree>
    <p:extLst>
      <p:ext uri="{BB962C8B-B14F-4D97-AF65-F5344CB8AC3E}">
        <p14:creationId xmlns:p14="http://schemas.microsoft.com/office/powerpoint/2010/main" val="343346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73177-3DBB-43F3-936A-98DAD75951C8}"/>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000" b="1" i="1" dirty="0"/>
              <a:t>Alemannia 07 </a:t>
            </a:r>
            <a:r>
              <a:rPr lang="en-US" sz="2000" b="1" i="1" dirty="0" err="1"/>
              <a:t>Königstädten</a:t>
            </a:r>
            <a:br>
              <a:rPr lang="en-US" sz="2000" b="1" i="1"/>
            </a:br>
            <a:r>
              <a:rPr lang="en-US" sz="2000" b="1" i="1"/>
              <a:t>Kostro Academy</a:t>
            </a:r>
            <a:br>
              <a:rPr lang="en-US" sz="2000" b="1" i="1"/>
            </a:br>
            <a:r>
              <a:rPr lang="en-US" sz="2000" b="1" i="1"/>
              <a:t>Wir sind ein Team – Aus Liebe zum Fußball</a:t>
            </a:r>
          </a:p>
        </p:txBody>
      </p:sp>
      <p:sp>
        <p:nvSpPr>
          <p:cNvPr id="3" name="Untertitel 2">
            <a:extLst>
              <a:ext uri="{FF2B5EF4-FFF2-40B4-BE49-F238E27FC236}">
                <a16:creationId xmlns:a16="http://schemas.microsoft.com/office/drawing/2014/main" id="{C41F0F6C-C324-48E8-9871-83692FE65767}"/>
              </a:ext>
            </a:extLst>
          </p:cNvPr>
          <p:cNvSpPr>
            <a:spLocks noGrp="1"/>
          </p:cNvSpPr>
          <p:nvPr>
            <p:ph type="body" sz="half" idx="2"/>
          </p:nvPr>
        </p:nvSpPr>
        <p:spPr>
          <a:xfrm>
            <a:off x="5209563" y="2160589"/>
            <a:ext cx="4064439" cy="3880773"/>
          </a:xfrm>
        </p:spPr>
        <p:txBody>
          <a:bodyPr vert="horz" lIns="91440" tIns="45720" rIns="91440" bIns="45720" rtlCol="0">
            <a:normAutofit lnSpcReduction="10000"/>
          </a:bodyPr>
          <a:lstStyle/>
          <a:p>
            <a:pPr indent="-228600">
              <a:buFont typeface="Wingdings 3" charset="2"/>
              <a:buChar char=""/>
            </a:pPr>
            <a:r>
              <a:rPr lang="en-US" sz="1400" b="1" dirty="0" err="1"/>
              <a:t>Jugendförderverein</a:t>
            </a:r>
            <a:endParaRPr lang="en-US" sz="1400" b="1" dirty="0"/>
          </a:p>
          <a:p>
            <a:pPr indent="-228600">
              <a:buFont typeface="Wingdings 3" charset="2"/>
              <a:buChar char=""/>
            </a:pPr>
            <a:r>
              <a:rPr lang="en-US" sz="1400" b="1" dirty="0" err="1"/>
              <a:t>Konzept</a:t>
            </a:r>
            <a:endParaRPr lang="en-US" sz="1400" b="1" dirty="0"/>
          </a:p>
          <a:p>
            <a:pPr indent="-228600">
              <a:buFont typeface="Wingdings 3" charset="2"/>
              <a:buChar char=""/>
            </a:pPr>
            <a:r>
              <a:rPr lang="en-US" sz="1400" b="1" dirty="0" err="1"/>
              <a:t>Förderung</a:t>
            </a:r>
            <a:endParaRPr lang="en-US" sz="1400" b="1" dirty="0"/>
          </a:p>
          <a:p>
            <a:pPr indent="-228600">
              <a:buFont typeface="Wingdings 3" charset="2"/>
              <a:buChar char=""/>
            </a:pPr>
            <a:r>
              <a:rPr lang="en-US" sz="1400" b="1" dirty="0" err="1"/>
              <a:t>Ziele</a:t>
            </a:r>
            <a:endParaRPr lang="en-US" sz="1400" b="1" dirty="0"/>
          </a:p>
          <a:p>
            <a:pPr indent="-228600">
              <a:buFont typeface="Wingdings 3" charset="2"/>
              <a:buChar char=""/>
            </a:pPr>
            <a:r>
              <a:rPr lang="en-US" sz="1400" b="1" dirty="0" err="1"/>
              <a:t>Strategie</a:t>
            </a:r>
            <a:endParaRPr lang="en-US" sz="1400" b="1" dirty="0"/>
          </a:p>
          <a:p>
            <a:pPr indent="-228600">
              <a:buFont typeface="Wingdings 3" charset="2"/>
              <a:buChar char=""/>
            </a:pPr>
            <a:endParaRPr lang="en-US" b="1" dirty="0"/>
          </a:p>
          <a:p>
            <a:endParaRPr lang="en-US" b="1" dirty="0"/>
          </a:p>
          <a:p>
            <a:endParaRPr lang="en-US" b="1" dirty="0"/>
          </a:p>
          <a:p>
            <a:pPr indent="-228600">
              <a:buFont typeface="Wingdings 3" charset="2"/>
              <a:buChar char=""/>
            </a:pPr>
            <a:endParaRPr lang="en-US" b="1" dirty="0"/>
          </a:p>
          <a:p>
            <a:pPr indent="-228600">
              <a:buFont typeface="Wingdings 3" charset="2"/>
              <a:buChar char=""/>
            </a:pPr>
            <a:endParaRPr lang="en-US" b="1" dirty="0"/>
          </a:p>
          <a:p>
            <a:pPr indent="-228600">
              <a:buFont typeface="Wingdings 3" charset="2"/>
              <a:buChar char=""/>
            </a:pPr>
            <a:r>
              <a:rPr lang="en-US" b="1" dirty="0"/>
              <a:t>Christos </a:t>
            </a:r>
            <a:r>
              <a:rPr lang="en-US" b="1" dirty="0" err="1"/>
              <a:t>Tzolis</a:t>
            </a:r>
            <a:r>
              <a:rPr lang="en-US" b="1" dirty="0"/>
              <a:t> (</a:t>
            </a:r>
            <a:r>
              <a:rPr lang="en-US" b="1" dirty="0" err="1"/>
              <a:t>aktuell</a:t>
            </a:r>
            <a:r>
              <a:rPr lang="en-US" b="1" dirty="0"/>
              <a:t> </a:t>
            </a:r>
            <a:r>
              <a:rPr lang="en-US" b="1" dirty="0" err="1"/>
              <a:t>Profi</a:t>
            </a:r>
            <a:r>
              <a:rPr lang="en-US" b="1" dirty="0"/>
              <a:t> </a:t>
            </a:r>
            <a:r>
              <a:rPr lang="en-US" b="1" dirty="0" err="1"/>
              <a:t>bei</a:t>
            </a:r>
            <a:r>
              <a:rPr lang="en-US" b="1" dirty="0"/>
              <a:t> PAOK </a:t>
            </a:r>
            <a:r>
              <a:rPr lang="en-US" b="1" dirty="0" err="1"/>
              <a:t>Saloniki</a:t>
            </a:r>
            <a:r>
              <a:rPr lang="en-US" b="1" dirty="0"/>
              <a:t>) – </a:t>
            </a:r>
            <a:r>
              <a:rPr lang="en-US" b="1" dirty="0" err="1"/>
              <a:t>Ausbildung</a:t>
            </a:r>
            <a:r>
              <a:rPr lang="en-US" b="1" dirty="0"/>
              <a:t> Alemannia und </a:t>
            </a:r>
            <a:r>
              <a:rPr lang="en-US" b="1" dirty="0" err="1"/>
              <a:t>Kostro</a:t>
            </a:r>
            <a:r>
              <a:rPr lang="en-US" b="1" dirty="0"/>
              <a:t> Academy von 2016-2018</a:t>
            </a:r>
          </a:p>
        </p:txBody>
      </p:sp>
      <p:pic>
        <p:nvPicPr>
          <p:cNvPr id="6" name="Grafik 5" descr="Ein Bild, das Gras, Fußball, Person, Gebäude enthält.&#10;&#10;Automatisch generierte Beschreibung">
            <a:extLst>
              <a:ext uri="{FF2B5EF4-FFF2-40B4-BE49-F238E27FC236}">
                <a16:creationId xmlns:a16="http://schemas.microsoft.com/office/drawing/2014/main" id="{4A54999B-434E-478E-B75C-AEB1C8FF150B}"/>
              </a:ext>
            </a:extLst>
          </p:cNvPr>
          <p:cNvPicPr>
            <a:picLocks noChangeAspect="1"/>
          </p:cNvPicPr>
          <p:nvPr/>
        </p:nvPicPr>
        <p:blipFill rotWithShape="1">
          <a:blip r:embed="rId2">
            <a:extLst>
              <a:ext uri="{28A0092B-C50C-407E-A947-70E740481C1C}">
                <a14:useLocalDpi xmlns:a14="http://schemas.microsoft.com/office/drawing/2010/main" val="0"/>
              </a:ext>
            </a:extLst>
          </a:blip>
          <a:srcRect t="2171" r="-2" b="216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Foliennummernplatzhalter 3">
            <a:extLst>
              <a:ext uri="{FF2B5EF4-FFF2-40B4-BE49-F238E27FC236}">
                <a16:creationId xmlns:a16="http://schemas.microsoft.com/office/drawing/2014/main" id="{E3FD573E-1F40-43EE-A05D-52B38F64D502}"/>
              </a:ext>
            </a:extLst>
          </p:cNvPr>
          <p:cNvSpPr>
            <a:spLocks noGrp="1"/>
          </p:cNvSpPr>
          <p:nvPr>
            <p:ph type="sldNum" sz="quarter" idx="12"/>
          </p:nvPr>
        </p:nvSpPr>
        <p:spPr/>
        <p:txBody>
          <a:bodyPr/>
          <a:lstStyle/>
          <a:p>
            <a:fld id="{2EE91470-4969-404B-BE4E-8F6BF92C6854}" type="slidenum">
              <a:rPr lang="de-DE" smtClean="0"/>
              <a:t>2</a:t>
            </a:fld>
            <a:endParaRPr lang="de-DE"/>
          </a:p>
        </p:txBody>
      </p:sp>
    </p:spTree>
    <p:extLst>
      <p:ext uri="{BB962C8B-B14F-4D97-AF65-F5344CB8AC3E}">
        <p14:creationId xmlns:p14="http://schemas.microsoft.com/office/powerpoint/2010/main" val="17964379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90922-DA5B-40FD-9B6F-FFA871270AAC}"/>
              </a:ext>
            </a:extLst>
          </p:cNvPr>
          <p:cNvSpPr>
            <a:spLocks noGrp="1"/>
          </p:cNvSpPr>
          <p:nvPr>
            <p:ph type="title"/>
          </p:nvPr>
        </p:nvSpPr>
        <p:spPr>
          <a:xfrm>
            <a:off x="5536734" y="609600"/>
            <a:ext cx="3737268" cy="1320800"/>
          </a:xfrm>
        </p:spPr>
        <p:txBody>
          <a:bodyPr>
            <a:normAutofit/>
          </a:bodyPr>
          <a:lstStyle/>
          <a:p>
            <a:pPr>
              <a:lnSpc>
                <a:spcPct val="90000"/>
              </a:lnSpc>
            </a:pPr>
            <a:r>
              <a:rPr lang="de-DE" sz="2300" dirty="0"/>
              <a:t>Alemannia 07 Königstädten</a:t>
            </a:r>
            <a:br>
              <a:rPr lang="de-DE" sz="2300" dirty="0"/>
            </a:br>
            <a:r>
              <a:rPr lang="de-DE" sz="2300" dirty="0" err="1"/>
              <a:t>Kostro</a:t>
            </a:r>
            <a:r>
              <a:rPr lang="de-DE" sz="2300" dirty="0"/>
              <a:t> Academy</a:t>
            </a:r>
            <a:br>
              <a:rPr lang="de-DE" sz="2300" dirty="0"/>
            </a:br>
            <a:r>
              <a:rPr lang="de-DE" sz="2300" dirty="0"/>
              <a:t>Jugend-Förderverein      </a:t>
            </a:r>
          </a:p>
        </p:txBody>
      </p:sp>
      <p:sp>
        <p:nvSpPr>
          <p:cNvPr id="3" name="Inhaltsplatzhalter 2">
            <a:extLst>
              <a:ext uri="{FF2B5EF4-FFF2-40B4-BE49-F238E27FC236}">
                <a16:creationId xmlns:a16="http://schemas.microsoft.com/office/drawing/2014/main" id="{83DD0B18-5E31-492D-BF74-236CC26B4D42}"/>
              </a:ext>
            </a:extLst>
          </p:cNvPr>
          <p:cNvSpPr>
            <a:spLocks noGrp="1"/>
          </p:cNvSpPr>
          <p:nvPr>
            <p:ph idx="1"/>
          </p:nvPr>
        </p:nvSpPr>
        <p:spPr>
          <a:xfrm>
            <a:off x="5209563" y="2160589"/>
            <a:ext cx="4064439" cy="3880773"/>
          </a:xfrm>
        </p:spPr>
        <p:txBody>
          <a:bodyPr>
            <a:normAutofit fontScale="32500" lnSpcReduction="20000"/>
          </a:bodyPr>
          <a:lstStyle/>
          <a:p>
            <a:r>
              <a:rPr lang="de-DE" sz="3700" dirty="0"/>
              <a:t>Vorwort des Vorstandes:</a:t>
            </a:r>
          </a:p>
          <a:p>
            <a:pPr marL="0" indent="0">
              <a:buNone/>
            </a:pPr>
            <a:r>
              <a:rPr lang="de-DE" sz="3400" dirty="0"/>
              <a:t>Liebe Vereinsmitglieder, liebe Freunde und Sponsoren der Alemannia, liebe Leserinnen und Leser,</a:t>
            </a:r>
          </a:p>
          <a:p>
            <a:pPr marL="0" indent="0">
              <a:buNone/>
            </a:pPr>
            <a:r>
              <a:rPr lang="de-DE" sz="3400" dirty="0"/>
              <a:t>auf den nächsten Seiten stellen wir das neue Konzept der Fußballabteilung der Alemannia vor. Zusammen mit unserem Kooperationspartner Ned </a:t>
            </a:r>
            <a:r>
              <a:rPr lang="de-DE" sz="3400" dirty="0" err="1"/>
              <a:t>Kostro</a:t>
            </a:r>
            <a:r>
              <a:rPr lang="de-DE" sz="3400" dirty="0"/>
              <a:t> gehen wir einen neuen Weg.</a:t>
            </a:r>
          </a:p>
          <a:p>
            <a:pPr marL="0" indent="0">
              <a:buNone/>
            </a:pPr>
            <a:r>
              <a:rPr lang="de-DE" sz="3400" dirty="0"/>
              <a:t>Der Vorstand unterstützt voll und ganz dieses neue Konzept als Jugendförder- und Ausbildungsverein. Durch die Erweiterung der seit Jahren erfolgreichen Kooperation mit der </a:t>
            </a:r>
            <a:r>
              <a:rPr lang="de-DE" sz="3400" dirty="0" err="1"/>
              <a:t>Kostro</a:t>
            </a:r>
            <a:r>
              <a:rPr lang="de-DE" sz="3400" dirty="0"/>
              <a:t> Academy sehen wir uns für die Zukunft gut aufgestellt und bieten unseren Spielerinnen und Spielern ein sehr gutes Angebot für die Ausübung ihrer Leidenschaft, die Weiterentwicklung ihrer fußballerischen Fähigkeiten und die Entwicklung ihrer Persönlichkeit.</a:t>
            </a:r>
          </a:p>
          <a:p>
            <a:pPr marL="0" indent="0">
              <a:buNone/>
            </a:pPr>
            <a:r>
              <a:rPr lang="de-DE" sz="3400" dirty="0"/>
              <a:t>Wir wünschen uns, dass unsere Vereinsmitglieder, Sponsoren und Freunde uns treu bleiben und uns auch weiterhin unterstützen. Wir laden auch alle ein, bei diesem spannenden Projekt dabei zu sein und hoffen dadurch auch neue Mitglieder, Sponsoren und Freunde zu gewinnen.</a:t>
            </a:r>
          </a:p>
          <a:p>
            <a:pPr marL="0" indent="0">
              <a:buNone/>
            </a:pPr>
            <a:r>
              <a:rPr lang="de-DE" sz="3400" dirty="0"/>
              <a:t>Bis hoffentlich bald bei der Alemannia.</a:t>
            </a:r>
          </a:p>
          <a:p>
            <a:pPr marL="0" indent="0">
              <a:buNone/>
            </a:pPr>
            <a:endParaRPr lang="de-DE" dirty="0"/>
          </a:p>
          <a:p>
            <a:pPr marL="0" indent="0">
              <a:buNone/>
            </a:pPr>
            <a:r>
              <a:rPr lang="de-DE" sz="3200" dirty="0"/>
              <a:t>Manuel Arnhold – Vorsitzender Alemannia 07 Königstädten</a:t>
            </a:r>
          </a:p>
          <a:p>
            <a:endParaRPr lang="de-DE" dirty="0"/>
          </a:p>
          <a:p>
            <a:endParaRPr lang="de-DE" dirty="0"/>
          </a:p>
          <a:p>
            <a:endParaRPr lang="de-DE" dirty="0"/>
          </a:p>
          <a:p>
            <a:endParaRPr lang="de-DE" dirty="0"/>
          </a:p>
          <a:p>
            <a:endParaRPr lang="de-DE" dirty="0"/>
          </a:p>
          <a:p>
            <a:endParaRPr lang="de-DE" dirty="0"/>
          </a:p>
          <a:p>
            <a:endParaRPr lang="de-DE" dirty="0"/>
          </a:p>
        </p:txBody>
      </p:sp>
      <p:pic>
        <p:nvPicPr>
          <p:cNvPr id="5" name="Grafik 4" descr="Ein Bild, das Person, Mann, drinnen, männlich enthält.&#10;&#10;Automatisch generierte Beschreibung">
            <a:extLst>
              <a:ext uri="{FF2B5EF4-FFF2-40B4-BE49-F238E27FC236}">
                <a16:creationId xmlns:a16="http://schemas.microsoft.com/office/drawing/2014/main" id="{FA33AC2D-D68F-45D0-B963-5D1FD9CEF110}"/>
              </a:ext>
            </a:extLst>
          </p:cNvPr>
          <p:cNvPicPr>
            <a:picLocks noChangeAspect="1"/>
          </p:cNvPicPr>
          <p:nvPr/>
        </p:nvPicPr>
        <p:blipFill rotWithShape="1">
          <a:blip r:embed="rId2">
            <a:extLst>
              <a:ext uri="{28A0092B-C50C-407E-A947-70E740481C1C}">
                <a14:useLocalDpi xmlns:a14="http://schemas.microsoft.com/office/drawing/2010/main" val="0"/>
              </a:ext>
            </a:extLst>
          </a:blip>
          <a:srcRect r="-1" b="46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a:extLst>
              <a:ext uri="{FF2B5EF4-FFF2-40B4-BE49-F238E27FC236}">
                <a16:creationId xmlns:a16="http://schemas.microsoft.com/office/drawing/2014/main" id="{6AA1ECDA-65C1-47D1-9D7C-4B089B7ECEFB}"/>
              </a:ext>
            </a:extLst>
          </p:cNvPr>
          <p:cNvSpPr>
            <a:spLocks noGrp="1"/>
          </p:cNvSpPr>
          <p:nvPr>
            <p:ph type="sldNum" sz="quarter" idx="12"/>
          </p:nvPr>
        </p:nvSpPr>
        <p:spPr/>
        <p:txBody>
          <a:bodyPr/>
          <a:lstStyle/>
          <a:p>
            <a:fld id="{2EE91470-4969-404B-BE4E-8F6BF92C6854}" type="slidenum">
              <a:rPr lang="de-DE" smtClean="0"/>
              <a:t>3</a:t>
            </a:fld>
            <a:endParaRPr lang="de-DE"/>
          </a:p>
        </p:txBody>
      </p:sp>
    </p:spTree>
    <p:extLst>
      <p:ext uri="{BB962C8B-B14F-4D97-AF65-F5344CB8AC3E}">
        <p14:creationId xmlns:p14="http://schemas.microsoft.com/office/powerpoint/2010/main" val="27083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2B605C-8E69-4942-A927-954574A6B794}"/>
              </a:ext>
            </a:extLst>
          </p:cNvPr>
          <p:cNvSpPr>
            <a:spLocks noGrp="1"/>
          </p:cNvSpPr>
          <p:nvPr>
            <p:ph type="title"/>
          </p:nvPr>
        </p:nvSpPr>
        <p:spPr>
          <a:xfrm>
            <a:off x="677334" y="609600"/>
            <a:ext cx="8596668" cy="1320800"/>
          </a:xfrm>
        </p:spPr>
        <p:txBody>
          <a:bodyPr anchor="t">
            <a:normAutofit/>
          </a:bodyPr>
          <a:lstStyle/>
          <a:p>
            <a:pPr>
              <a:lnSpc>
                <a:spcPct val="90000"/>
              </a:lnSpc>
            </a:pPr>
            <a:r>
              <a:rPr lang="de-DE" sz="2800" dirty="0"/>
              <a:t>Alemannia 07 Königstädten</a:t>
            </a:r>
            <a:br>
              <a:rPr lang="de-DE" sz="2800" dirty="0"/>
            </a:br>
            <a:r>
              <a:rPr lang="de-DE" sz="2800" dirty="0" err="1"/>
              <a:t>Kostro</a:t>
            </a:r>
            <a:r>
              <a:rPr lang="de-DE" sz="2800" dirty="0"/>
              <a:t> Academy</a:t>
            </a:r>
            <a:br>
              <a:rPr lang="de-DE" sz="2800" dirty="0"/>
            </a:br>
            <a:r>
              <a:rPr lang="de-DE" sz="2800" dirty="0"/>
              <a:t>Jugend-Förderverein</a:t>
            </a:r>
          </a:p>
        </p:txBody>
      </p:sp>
      <p:sp>
        <p:nvSpPr>
          <p:cNvPr id="4" name="Inhaltsplatzhalter 3">
            <a:extLst>
              <a:ext uri="{FF2B5EF4-FFF2-40B4-BE49-F238E27FC236}">
                <a16:creationId xmlns:a16="http://schemas.microsoft.com/office/drawing/2014/main" id="{EFD952E7-07AF-43C9-B2E3-54922C7B5936}"/>
              </a:ext>
            </a:extLst>
          </p:cNvPr>
          <p:cNvSpPr>
            <a:spLocks noGrp="1"/>
          </p:cNvSpPr>
          <p:nvPr>
            <p:ph idx="1"/>
          </p:nvPr>
        </p:nvSpPr>
        <p:spPr>
          <a:xfrm>
            <a:off x="677334" y="2160589"/>
            <a:ext cx="5220430" cy="3880773"/>
          </a:xfrm>
        </p:spPr>
        <p:txBody>
          <a:bodyPr>
            <a:normAutofit/>
          </a:bodyPr>
          <a:lstStyle/>
          <a:p>
            <a:pPr>
              <a:lnSpc>
                <a:spcPct val="90000"/>
              </a:lnSpc>
            </a:pPr>
            <a:endParaRPr lang="de-DE" dirty="0"/>
          </a:p>
          <a:p>
            <a:pPr>
              <a:lnSpc>
                <a:spcPct val="90000"/>
              </a:lnSpc>
            </a:pPr>
            <a:r>
              <a:rPr lang="de-DE" dirty="0"/>
              <a:t>Wir definieren uns als Ausbildungsverein</a:t>
            </a:r>
          </a:p>
          <a:p>
            <a:pPr>
              <a:lnSpc>
                <a:spcPct val="90000"/>
              </a:lnSpc>
            </a:pPr>
            <a:r>
              <a:rPr lang="de-DE" dirty="0"/>
              <a:t>Jugendabteilung und Aktive als Einheit</a:t>
            </a:r>
          </a:p>
          <a:p>
            <a:pPr>
              <a:lnSpc>
                <a:spcPct val="90000"/>
              </a:lnSpc>
            </a:pPr>
            <a:r>
              <a:rPr lang="de-DE" dirty="0"/>
              <a:t>Einheitliches Trainings- und Spielsystem</a:t>
            </a:r>
          </a:p>
          <a:p>
            <a:pPr>
              <a:lnSpc>
                <a:spcPct val="90000"/>
              </a:lnSpc>
            </a:pPr>
            <a:r>
              <a:rPr lang="de-DE" dirty="0"/>
              <a:t>Einheitliches Auftreten</a:t>
            </a:r>
          </a:p>
          <a:p>
            <a:pPr>
              <a:lnSpc>
                <a:spcPct val="90000"/>
              </a:lnSpc>
            </a:pPr>
            <a:r>
              <a:rPr lang="de-DE" dirty="0"/>
              <a:t>1. Mannschaft als U23 mit jungen Spielern und Spielern aus der eigenen Jugend</a:t>
            </a:r>
          </a:p>
          <a:p>
            <a:pPr>
              <a:lnSpc>
                <a:spcPct val="90000"/>
              </a:lnSpc>
            </a:pPr>
            <a:r>
              <a:rPr lang="de-DE" dirty="0"/>
              <a:t>Duales System:  Grundlagenbereich (U7-U11) Alemannia-Teams, ab Förderbereich (U13) über Aufbaubereich (U15) bis zum Leistungsbereich (U17, U19) Akademie-Teams</a:t>
            </a:r>
          </a:p>
        </p:txBody>
      </p:sp>
      <p:pic>
        <p:nvPicPr>
          <p:cNvPr id="5" name="Grafik 4" descr="Ein Bild, das Text enthält.&#10;&#10;Automatisch generierte Beschreibung">
            <a:extLst>
              <a:ext uri="{FF2B5EF4-FFF2-40B4-BE49-F238E27FC236}">
                <a16:creationId xmlns:a16="http://schemas.microsoft.com/office/drawing/2014/main" id="{AEE90506-5A39-4CD2-8369-58D1FF7C17C9}"/>
              </a:ext>
            </a:extLst>
          </p:cNvPr>
          <p:cNvPicPr>
            <a:picLocks noChangeAspect="1"/>
          </p:cNvPicPr>
          <p:nvPr/>
        </p:nvPicPr>
        <p:blipFill rotWithShape="1">
          <a:blip r:embed="rId2">
            <a:extLst>
              <a:ext uri="{28A0092B-C50C-407E-A947-70E740481C1C}">
                <a14:useLocalDpi xmlns:a14="http://schemas.microsoft.com/office/drawing/2010/main" val="0"/>
              </a:ext>
            </a:extLst>
          </a:blip>
          <a:srcRect r="7431" b="-1"/>
          <a:stretch/>
        </p:blipFill>
        <p:spPr>
          <a:xfrm rot="5400000">
            <a:off x="5759538" y="2527413"/>
            <a:ext cx="3882362" cy="3145536"/>
          </a:xfrm>
          <a:prstGeom prst="rect">
            <a:avLst/>
          </a:prstGeom>
        </p:spPr>
      </p:pic>
      <p:sp>
        <p:nvSpPr>
          <p:cNvPr id="2" name="Foliennummernplatzhalter 1">
            <a:extLst>
              <a:ext uri="{FF2B5EF4-FFF2-40B4-BE49-F238E27FC236}">
                <a16:creationId xmlns:a16="http://schemas.microsoft.com/office/drawing/2014/main" id="{37F3715F-ECFA-44BE-B6B4-6A1BE94C1BA1}"/>
              </a:ext>
            </a:extLst>
          </p:cNvPr>
          <p:cNvSpPr>
            <a:spLocks noGrp="1"/>
          </p:cNvSpPr>
          <p:nvPr>
            <p:ph type="sldNum" sz="quarter" idx="12"/>
          </p:nvPr>
        </p:nvSpPr>
        <p:spPr/>
        <p:txBody>
          <a:bodyPr/>
          <a:lstStyle/>
          <a:p>
            <a:fld id="{2EE91470-4969-404B-BE4E-8F6BF92C6854}" type="slidenum">
              <a:rPr lang="de-DE" smtClean="0"/>
              <a:t>4</a:t>
            </a:fld>
            <a:endParaRPr lang="de-DE"/>
          </a:p>
        </p:txBody>
      </p:sp>
    </p:spTree>
    <p:extLst>
      <p:ext uri="{BB962C8B-B14F-4D97-AF65-F5344CB8AC3E}">
        <p14:creationId xmlns:p14="http://schemas.microsoft.com/office/powerpoint/2010/main" val="105741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Grafik 4" descr="Ein Bild, das Gras, Person, Fußball, draußen enthält.&#10;&#10;Automatisch generierte Beschreibung">
            <a:extLst>
              <a:ext uri="{FF2B5EF4-FFF2-40B4-BE49-F238E27FC236}">
                <a16:creationId xmlns:a16="http://schemas.microsoft.com/office/drawing/2014/main" id="{116AD773-65BE-4061-B45B-9970D3FEA992}"/>
              </a:ext>
            </a:extLst>
          </p:cNvPr>
          <p:cNvPicPr>
            <a:picLocks noChangeAspect="1"/>
          </p:cNvPicPr>
          <p:nvPr/>
        </p:nvPicPr>
        <p:blipFill rotWithShape="1">
          <a:blip r:embed="rId2">
            <a:extLst>
              <a:ext uri="{28A0092B-C50C-407E-A947-70E740481C1C}">
                <a14:useLocalDpi xmlns:a14="http://schemas.microsoft.com/office/drawing/2010/main" val="0"/>
              </a:ext>
            </a:extLst>
          </a:blip>
          <a:srcRect t="7464" b="4059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el 2">
            <a:extLst>
              <a:ext uri="{FF2B5EF4-FFF2-40B4-BE49-F238E27FC236}">
                <a16:creationId xmlns:a16="http://schemas.microsoft.com/office/drawing/2014/main" id="{FD9C6A82-C459-4FED-B526-0E0FCAD0D726}"/>
              </a:ext>
            </a:extLst>
          </p:cNvPr>
          <p:cNvSpPr>
            <a:spLocks noGrp="1"/>
          </p:cNvSpPr>
          <p:nvPr>
            <p:ph type="title"/>
          </p:nvPr>
        </p:nvSpPr>
        <p:spPr>
          <a:xfrm>
            <a:off x="677333" y="609600"/>
            <a:ext cx="3851123" cy="1320800"/>
          </a:xfrm>
        </p:spPr>
        <p:txBody>
          <a:bodyPr>
            <a:normAutofit/>
          </a:bodyPr>
          <a:lstStyle/>
          <a:p>
            <a:pPr>
              <a:lnSpc>
                <a:spcPct val="90000"/>
              </a:lnSpc>
            </a:pPr>
            <a:r>
              <a:rPr lang="de-DE" sz="2300" dirty="0"/>
              <a:t>Alemannia 07 Königstädten</a:t>
            </a:r>
            <a:br>
              <a:rPr lang="de-DE" sz="2300" dirty="0"/>
            </a:br>
            <a:r>
              <a:rPr lang="de-DE" sz="2300" dirty="0" err="1"/>
              <a:t>Kostro</a:t>
            </a:r>
            <a:r>
              <a:rPr lang="de-DE" sz="2300" dirty="0"/>
              <a:t> Academy</a:t>
            </a:r>
            <a:br>
              <a:rPr lang="de-DE" sz="2300" dirty="0"/>
            </a:br>
            <a:r>
              <a:rPr lang="de-DE" sz="2300" dirty="0"/>
              <a:t>Jugend-Förderverein</a:t>
            </a:r>
          </a:p>
        </p:txBody>
      </p:sp>
      <p:sp>
        <p:nvSpPr>
          <p:cNvPr id="4" name="Inhaltsplatzhalter 3">
            <a:extLst>
              <a:ext uri="{FF2B5EF4-FFF2-40B4-BE49-F238E27FC236}">
                <a16:creationId xmlns:a16="http://schemas.microsoft.com/office/drawing/2014/main" id="{29BD6DFA-72B3-45A2-9625-9A6F39ED76E4}"/>
              </a:ext>
            </a:extLst>
          </p:cNvPr>
          <p:cNvSpPr>
            <a:spLocks noGrp="1"/>
          </p:cNvSpPr>
          <p:nvPr>
            <p:ph idx="1"/>
          </p:nvPr>
        </p:nvSpPr>
        <p:spPr>
          <a:xfrm>
            <a:off x="677334" y="2160589"/>
            <a:ext cx="3851122" cy="3880773"/>
          </a:xfrm>
        </p:spPr>
        <p:txBody>
          <a:bodyPr>
            <a:normAutofit/>
          </a:bodyPr>
          <a:lstStyle/>
          <a:p>
            <a:pPr marL="0" indent="0">
              <a:lnSpc>
                <a:spcPct val="90000"/>
              </a:lnSpc>
              <a:buNone/>
            </a:pPr>
            <a:r>
              <a:rPr lang="de-DE" sz="1300" dirty="0"/>
              <a:t>Mit der neuen Saison 2021/2022 geht die Alemannia zusammen mit ihrem Kooperationspartner </a:t>
            </a:r>
            <a:r>
              <a:rPr lang="de-DE" sz="1300" dirty="0" err="1"/>
              <a:t>Kostro</a:t>
            </a:r>
            <a:r>
              <a:rPr lang="de-DE" sz="1300" dirty="0"/>
              <a:t> Academy im Jugend- und </a:t>
            </a:r>
            <a:r>
              <a:rPr lang="de-DE" sz="1300" dirty="0" err="1"/>
              <a:t>Aktivenfußball</a:t>
            </a:r>
            <a:r>
              <a:rPr lang="de-DE" sz="1300" dirty="0"/>
              <a:t> einen neuen, innovativen Weg. Mit einem neuen Konzept, zunächst auf drei Jahre ausgelegt, wollen wir unseren Kindern- und Jugendspielern von U7-U19 eine einheitliche Ausbildung zukommen lassen und sie systematisch mit Geduld und Kontinuität auf den Übergang in den </a:t>
            </a:r>
            <a:r>
              <a:rPr lang="de-DE" sz="1300" dirty="0" err="1"/>
              <a:t>Aktivenfußball</a:t>
            </a:r>
            <a:r>
              <a:rPr lang="de-DE" sz="1300" dirty="0"/>
              <a:t> vorbereiten.</a:t>
            </a:r>
          </a:p>
          <a:p>
            <a:pPr marL="0" indent="0">
              <a:lnSpc>
                <a:spcPct val="90000"/>
              </a:lnSpc>
              <a:buNone/>
            </a:pPr>
            <a:r>
              <a:rPr lang="de-DE" sz="1300" dirty="0"/>
              <a:t>Die Jugendabteilung ist dabei in einem dualen System eingeteilt, von der Ballspielgruppe bis zur E-Jugend in Alemannia-Teams, ab U11-U19 in Teams der </a:t>
            </a:r>
            <a:r>
              <a:rPr lang="de-DE" sz="1300" dirty="0" err="1"/>
              <a:t>Kostro</a:t>
            </a:r>
            <a:r>
              <a:rPr lang="de-DE" sz="1300" dirty="0"/>
              <a:t> Academy.</a:t>
            </a:r>
          </a:p>
          <a:p>
            <a:pPr marL="0" indent="0">
              <a:lnSpc>
                <a:spcPct val="90000"/>
              </a:lnSpc>
              <a:buNone/>
            </a:pPr>
            <a:r>
              <a:rPr lang="de-DE" sz="1300" dirty="0"/>
              <a:t>Ab der Saison 2021/2022 wird aus unserer 1. Mannschaft dann eine U23 mit jungen Spielern, ehemaligen und aktuellen Jugendspielern aus der eigenen U19. So wollen wir in den nächsten Jahren Talenten eine Perspektive bieten.</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oliennummernplatzhalter 1">
            <a:extLst>
              <a:ext uri="{FF2B5EF4-FFF2-40B4-BE49-F238E27FC236}">
                <a16:creationId xmlns:a16="http://schemas.microsoft.com/office/drawing/2014/main" id="{EAE07B70-4508-4E79-9971-21E835F7F8B2}"/>
              </a:ext>
            </a:extLst>
          </p:cNvPr>
          <p:cNvSpPr>
            <a:spLocks noGrp="1"/>
          </p:cNvSpPr>
          <p:nvPr>
            <p:ph type="sldNum" sz="quarter" idx="12"/>
          </p:nvPr>
        </p:nvSpPr>
        <p:spPr/>
        <p:txBody>
          <a:bodyPr/>
          <a:lstStyle/>
          <a:p>
            <a:fld id="{2EE91470-4969-404B-BE4E-8F6BF92C6854}" type="slidenum">
              <a:rPr lang="de-DE" smtClean="0"/>
              <a:t>5</a:t>
            </a:fld>
            <a:endParaRPr lang="de-DE"/>
          </a:p>
        </p:txBody>
      </p:sp>
    </p:spTree>
    <p:extLst>
      <p:ext uri="{BB962C8B-B14F-4D97-AF65-F5344CB8AC3E}">
        <p14:creationId xmlns:p14="http://schemas.microsoft.com/office/powerpoint/2010/main" val="323964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66F05-A434-4037-8134-B2618D65E80D}"/>
              </a:ext>
            </a:extLst>
          </p:cNvPr>
          <p:cNvSpPr>
            <a:spLocks noGrp="1"/>
          </p:cNvSpPr>
          <p:nvPr>
            <p:ph type="title"/>
          </p:nvPr>
        </p:nvSpPr>
        <p:spPr/>
        <p:txBody>
          <a:bodyPr>
            <a:normAutofit/>
          </a:bodyPr>
          <a:lstStyle/>
          <a:p>
            <a:pPr>
              <a:lnSpc>
                <a:spcPct val="90000"/>
              </a:lnSpc>
            </a:pPr>
            <a:r>
              <a:rPr lang="de-DE" sz="2800" dirty="0"/>
              <a:t>Alemannia 07 Königstädten</a:t>
            </a:r>
            <a:br>
              <a:rPr lang="de-DE" sz="2800" dirty="0"/>
            </a:br>
            <a:r>
              <a:rPr lang="de-DE" sz="2800" dirty="0" err="1"/>
              <a:t>Kostro</a:t>
            </a:r>
            <a:r>
              <a:rPr lang="de-DE" sz="2800" dirty="0"/>
              <a:t> Academy</a:t>
            </a:r>
            <a:br>
              <a:rPr lang="de-DE" sz="2800" dirty="0"/>
            </a:br>
            <a:r>
              <a:rPr lang="de-DE" sz="2800" dirty="0"/>
              <a:t>Jugend-Förderverein            Unsere Zukunft!</a:t>
            </a:r>
          </a:p>
        </p:txBody>
      </p:sp>
      <p:pic>
        <p:nvPicPr>
          <p:cNvPr id="5" name="Inhaltsplatzhalter 4" descr="Ein Bild, das Gras, Baum, draußen, Person enthält.&#10;&#10;Automatisch generierte Beschreibung">
            <a:extLst>
              <a:ext uri="{FF2B5EF4-FFF2-40B4-BE49-F238E27FC236}">
                <a16:creationId xmlns:a16="http://schemas.microsoft.com/office/drawing/2014/main" id="{D825190C-3691-4F6A-955B-56A8EC3F24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167" y="2160588"/>
            <a:ext cx="7957703" cy="3881437"/>
          </a:xfrm>
        </p:spPr>
      </p:pic>
      <p:sp>
        <p:nvSpPr>
          <p:cNvPr id="3" name="Foliennummernplatzhalter 2">
            <a:extLst>
              <a:ext uri="{FF2B5EF4-FFF2-40B4-BE49-F238E27FC236}">
                <a16:creationId xmlns:a16="http://schemas.microsoft.com/office/drawing/2014/main" id="{DEA23E08-5F9B-4415-A052-205281C6EEB5}"/>
              </a:ext>
            </a:extLst>
          </p:cNvPr>
          <p:cNvSpPr>
            <a:spLocks noGrp="1"/>
          </p:cNvSpPr>
          <p:nvPr>
            <p:ph type="sldNum" sz="quarter" idx="12"/>
          </p:nvPr>
        </p:nvSpPr>
        <p:spPr/>
        <p:txBody>
          <a:bodyPr/>
          <a:lstStyle/>
          <a:p>
            <a:fld id="{2EE91470-4969-404B-BE4E-8F6BF92C6854}" type="slidenum">
              <a:rPr lang="de-DE" smtClean="0"/>
              <a:t>6</a:t>
            </a:fld>
            <a:endParaRPr lang="de-DE"/>
          </a:p>
        </p:txBody>
      </p:sp>
    </p:spTree>
    <p:extLst>
      <p:ext uri="{BB962C8B-B14F-4D97-AF65-F5344CB8AC3E}">
        <p14:creationId xmlns:p14="http://schemas.microsoft.com/office/powerpoint/2010/main" val="12080669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740F8-4751-41D6-8FCE-9450BA3E7C04}"/>
              </a:ext>
            </a:extLst>
          </p:cNvPr>
          <p:cNvSpPr>
            <a:spLocks noGrp="1"/>
          </p:cNvSpPr>
          <p:nvPr>
            <p:ph type="title"/>
          </p:nvPr>
        </p:nvSpPr>
        <p:spPr/>
        <p:txBody>
          <a:bodyPr>
            <a:noAutofit/>
          </a:bodyPr>
          <a:lstStyle/>
          <a:p>
            <a:pPr>
              <a:lnSpc>
                <a:spcPct val="90000"/>
              </a:lnSpc>
            </a:pPr>
            <a:r>
              <a:rPr lang="de-DE" sz="2400" dirty="0"/>
              <a:t>Alemannia 07 Königstädten</a:t>
            </a:r>
            <a:br>
              <a:rPr lang="de-DE" sz="2400" dirty="0"/>
            </a:br>
            <a:r>
              <a:rPr lang="de-DE" sz="2400" dirty="0" err="1"/>
              <a:t>Kostro</a:t>
            </a:r>
            <a:r>
              <a:rPr lang="de-DE" sz="2400" dirty="0"/>
              <a:t> Academy</a:t>
            </a:r>
            <a:br>
              <a:rPr lang="de-DE" sz="2400" dirty="0"/>
            </a:br>
            <a:r>
              <a:rPr lang="de-DE" sz="2400" dirty="0"/>
              <a:t>Jugend-Förderverein        Hessenmeister D1 Futsal 2020</a:t>
            </a:r>
          </a:p>
        </p:txBody>
      </p:sp>
      <p:pic>
        <p:nvPicPr>
          <p:cNvPr id="16" name="Inhaltsplatzhalter 15" descr="Ein Bild, das Person, darstellend, Gruppe, Sport enthält.&#10;&#10;Automatisch generierte Beschreibung">
            <a:extLst>
              <a:ext uri="{FF2B5EF4-FFF2-40B4-BE49-F238E27FC236}">
                <a16:creationId xmlns:a16="http://schemas.microsoft.com/office/drawing/2014/main" id="{8A717265-C573-4E45-AC13-A28A345305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
        <p:nvSpPr>
          <p:cNvPr id="3" name="Foliennummernplatzhalter 2">
            <a:extLst>
              <a:ext uri="{FF2B5EF4-FFF2-40B4-BE49-F238E27FC236}">
                <a16:creationId xmlns:a16="http://schemas.microsoft.com/office/drawing/2014/main" id="{12F00152-B560-4692-85DF-B3DCCEEBFF7E}"/>
              </a:ext>
            </a:extLst>
          </p:cNvPr>
          <p:cNvSpPr>
            <a:spLocks noGrp="1"/>
          </p:cNvSpPr>
          <p:nvPr>
            <p:ph type="sldNum" sz="quarter" idx="12"/>
          </p:nvPr>
        </p:nvSpPr>
        <p:spPr/>
        <p:txBody>
          <a:bodyPr/>
          <a:lstStyle/>
          <a:p>
            <a:fld id="{2EE91470-4969-404B-BE4E-8F6BF92C6854}" type="slidenum">
              <a:rPr lang="de-DE" smtClean="0"/>
              <a:t>7</a:t>
            </a:fld>
            <a:endParaRPr lang="de-DE"/>
          </a:p>
        </p:txBody>
      </p:sp>
    </p:spTree>
    <p:extLst>
      <p:ext uri="{BB962C8B-B14F-4D97-AF65-F5344CB8AC3E}">
        <p14:creationId xmlns:p14="http://schemas.microsoft.com/office/powerpoint/2010/main" val="15844114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DD9E6-1F86-43B8-8B8B-13EEB7E18223}"/>
              </a:ext>
            </a:extLst>
          </p:cNvPr>
          <p:cNvSpPr>
            <a:spLocks noGrp="1"/>
          </p:cNvSpPr>
          <p:nvPr>
            <p:ph type="title"/>
          </p:nvPr>
        </p:nvSpPr>
        <p:spPr>
          <a:xfrm>
            <a:off x="677334" y="609600"/>
            <a:ext cx="8494801" cy="1486486"/>
          </a:xfrm>
        </p:spPr>
        <p:txBody>
          <a:bodyPr>
            <a:normAutofit/>
          </a:bodyPr>
          <a:lstStyle/>
          <a:p>
            <a:r>
              <a:rPr lang="de-DE" sz="2800" dirty="0"/>
              <a:t>Alemannia 07 Königstädten</a:t>
            </a:r>
            <a:br>
              <a:rPr lang="de-DE" sz="2800" dirty="0"/>
            </a:br>
            <a:r>
              <a:rPr lang="de-DE" sz="2800" dirty="0" err="1"/>
              <a:t>Kostro</a:t>
            </a:r>
            <a:r>
              <a:rPr lang="de-DE" sz="2800" dirty="0"/>
              <a:t> Academy</a:t>
            </a:r>
            <a:br>
              <a:rPr lang="de-DE" sz="2800" dirty="0"/>
            </a:br>
            <a:r>
              <a:rPr lang="de-DE" sz="2800" dirty="0"/>
              <a:t>Jugend-Förderverein     Hessenmeister E1 2018</a:t>
            </a:r>
          </a:p>
        </p:txBody>
      </p:sp>
      <p:pic>
        <p:nvPicPr>
          <p:cNvPr id="7" name="Inhaltsplatzhalter 6" descr="Ein Bild, das Gras, Himmel, Person, draußen enthält.&#10;&#10;Automatisch generierte Beschreibung">
            <a:extLst>
              <a:ext uri="{FF2B5EF4-FFF2-40B4-BE49-F238E27FC236}">
                <a16:creationId xmlns:a16="http://schemas.microsoft.com/office/drawing/2014/main" id="{C4873881-3D9B-4C7D-AE67-CC50DDFB0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019" y="2391569"/>
            <a:ext cx="6096000" cy="3419475"/>
          </a:xfrm>
        </p:spPr>
      </p:pic>
      <p:sp>
        <p:nvSpPr>
          <p:cNvPr id="3" name="Foliennummernplatzhalter 2">
            <a:extLst>
              <a:ext uri="{FF2B5EF4-FFF2-40B4-BE49-F238E27FC236}">
                <a16:creationId xmlns:a16="http://schemas.microsoft.com/office/drawing/2014/main" id="{6CF33454-A591-4317-9486-3D51460EB3BD}"/>
              </a:ext>
            </a:extLst>
          </p:cNvPr>
          <p:cNvSpPr>
            <a:spLocks noGrp="1"/>
          </p:cNvSpPr>
          <p:nvPr>
            <p:ph type="sldNum" sz="quarter" idx="12"/>
          </p:nvPr>
        </p:nvSpPr>
        <p:spPr/>
        <p:txBody>
          <a:bodyPr/>
          <a:lstStyle/>
          <a:p>
            <a:fld id="{2EE91470-4969-404B-BE4E-8F6BF92C6854}" type="slidenum">
              <a:rPr lang="de-DE" smtClean="0"/>
              <a:t>8</a:t>
            </a:fld>
            <a:endParaRPr lang="de-DE"/>
          </a:p>
        </p:txBody>
      </p:sp>
    </p:spTree>
    <p:extLst>
      <p:ext uri="{BB962C8B-B14F-4D97-AF65-F5344CB8AC3E}">
        <p14:creationId xmlns:p14="http://schemas.microsoft.com/office/powerpoint/2010/main" val="48314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Grafik 20" descr="Ein Bild, das Gras, Person, Gruppe, stehend enthält.&#10;&#10;Automatisch generierte Beschreibung">
            <a:extLst>
              <a:ext uri="{FF2B5EF4-FFF2-40B4-BE49-F238E27FC236}">
                <a16:creationId xmlns:a16="http://schemas.microsoft.com/office/drawing/2014/main" id="{C3EB34F5-985D-41CE-A4C0-68D37A2E731E}"/>
              </a:ext>
            </a:extLst>
          </p:cNvPr>
          <p:cNvPicPr>
            <a:picLocks noChangeAspect="1"/>
          </p:cNvPicPr>
          <p:nvPr/>
        </p:nvPicPr>
        <p:blipFill rotWithShape="1">
          <a:blip r:embed="rId2">
            <a:extLst>
              <a:ext uri="{28A0092B-C50C-407E-A947-70E740481C1C}">
                <a14:useLocalDpi xmlns:a14="http://schemas.microsoft.com/office/drawing/2010/main" val="0"/>
              </a:ext>
            </a:extLst>
          </a:blip>
          <a:srcRect l="5065" r="829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63D604FD-18A2-4A84-9CC3-52D2FF8B5C13}"/>
              </a:ext>
            </a:extLst>
          </p:cNvPr>
          <p:cNvSpPr>
            <a:spLocks noGrp="1"/>
          </p:cNvSpPr>
          <p:nvPr>
            <p:ph type="title"/>
          </p:nvPr>
        </p:nvSpPr>
        <p:spPr>
          <a:xfrm>
            <a:off x="677333" y="609600"/>
            <a:ext cx="3851123" cy="1320800"/>
          </a:xfrm>
        </p:spPr>
        <p:txBody>
          <a:bodyPr>
            <a:normAutofit/>
          </a:bodyPr>
          <a:lstStyle/>
          <a:p>
            <a:pPr>
              <a:lnSpc>
                <a:spcPct val="90000"/>
              </a:lnSpc>
            </a:pPr>
            <a:r>
              <a:rPr lang="de-DE" sz="2300" dirty="0"/>
              <a:t>Alemannia 07 Königstädten</a:t>
            </a:r>
            <a:br>
              <a:rPr lang="de-DE" sz="2300" dirty="0"/>
            </a:br>
            <a:r>
              <a:rPr lang="de-DE" sz="2300" dirty="0" err="1"/>
              <a:t>Kostro</a:t>
            </a:r>
            <a:r>
              <a:rPr lang="de-DE" sz="2300" dirty="0"/>
              <a:t> Academy</a:t>
            </a:r>
            <a:br>
              <a:rPr lang="de-DE" sz="2300" dirty="0"/>
            </a:br>
            <a:r>
              <a:rPr lang="de-DE" sz="2300" dirty="0"/>
              <a:t>Jugend-Förderverein</a:t>
            </a:r>
          </a:p>
        </p:txBody>
      </p:sp>
      <p:sp>
        <p:nvSpPr>
          <p:cNvPr id="3" name="Inhaltsplatzhalter 2">
            <a:extLst>
              <a:ext uri="{FF2B5EF4-FFF2-40B4-BE49-F238E27FC236}">
                <a16:creationId xmlns:a16="http://schemas.microsoft.com/office/drawing/2014/main" id="{8E66BFDE-C838-4720-9D6A-AC7D27DAA685}"/>
              </a:ext>
            </a:extLst>
          </p:cNvPr>
          <p:cNvSpPr>
            <a:spLocks noGrp="1"/>
          </p:cNvSpPr>
          <p:nvPr>
            <p:ph idx="1"/>
          </p:nvPr>
        </p:nvSpPr>
        <p:spPr>
          <a:xfrm>
            <a:off x="677334" y="2160589"/>
            <a:ext cx="3851122" cy="3880773"/>
          </a:xfrm>
        </p:spPr>
        <p:txBody>
          <a:bodyPr>
            <a:normAutofit/>
          </a:bodyPr>
          <a:lstStyle/>
          <a:p>
            <a:pPr marL="0" indent="0">
              <a:buNone/>
            </a:pPr>
            <a:r>
              <a:rPr lang="de-DE" u="sng" dirty="0"/>
              <a:t>Philosophie</a:t>
            </a:r>
          </a:p>
          <a:p>
            <a:pPr marL="0" indent="0">
              <a:buNone/>
            </a:pPr>
            <a:endParaRPr lang="de-DE" dirty="0"/>
          </a:p>
          <a:p>
            <a:r>
              <a:rPr lang="de-DE" dirty="0"/>
              <a:t>Förderung</a:t>
            </a:r>
          </a:p>
          <a:p>
            <a:endParaRPr lang="de-DE" dirty="0"/>
          </a:p>
          <a:p>
            <a:r>
              <a:rPr lang="de-DE" dirty="0"/>
              <a:t>Ziele</a:t>
            </a:r>
          </a:p>
          <a:p>
            <a:endParaRPr lang="de-DE" dirty="0"/>
          </a:p>
          <a:p>
            <a:r>
              <a:rPr lang="de-DE" dirty="0"/>
              <a:t>Strategie</a:t>
            </a:r>
          </a:p>
        </p:txBody>
      </p:sp>
      <p:cxnSp>
        <p:nvCxnSpPr>
          <p:cNvPr id="26"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a:extLst>
              <a:ext uri="{FF2B5EF4-FFF2-40B4-BE49-F238E27FC236}">
                <a16:creationId xmlns:a16="http://schemas.microsoft.com/office/drawing/2014/main" id="{E4A35037-93C4-4F84-AE47-E62DBE24208A}"/>
              </a:ext>
            </a:extLst>
          </p:cNvPr>
          <p:cNvSpPr>
            <a:spLocks noGrp="1"/>
          </p:cNvSpPr>
          <p:nvPr>
            <p:ph type="sldNum" sz="quarter" idx="12"/>
          </p:nvPr>
        </p:nvSpPr>
        <p:spPr/>
        <p:txBody>
          <a:bodyPr/>
          <a:lstStyle/>
          <a:p>
            <a:fld id="{2EE91470-4969-404B-BE4E-8F6BF92C6854}" type="slidenum">
              <a:rPr lang="de-DE" smtClean="0"/>
              <a:t>9</a:t>
            </a:fld>
            <a:endParaRPr lang="de-DE"/>
          </a:p>
        </p:txBody>
      </p:sp>
    </p:spTree>
    <p:extLst>
      <p:ext uri="{BB962C8B-B14F-4D97-AF65-F5344CB8AC3E}">
        <p14:creationId xmlns:p14="http://schemas.microsoft.com/office/powerpoint/2010/main" val="391763477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685</Words>
  <Application>Microsoft Office PowerPoint</Application>
  <PresentationFormat>Breitbild</PresentationFormat>
  <Paragraphs>106</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Trebuchet MS</vt:lpstr>
      <vt:lpstr>Wingdings</vt:lpstr>
      <vt:lpstr>Wingdings 3</vt:lpstr>
      <vt:lpstr>Facette</vt:lpstr>
      <vt:lpstr>PowerPoint-Präsentation</vt:lpstr>
      <vt:lpstr>Alemannia 07 Königstädten Kostro Academy Wir sind ein Team – Aus Liebe zum Fußball</vt:lpstr>
      <vt:lpstr>Alemannia 07 Königstädten Kostro Academy Jugend-Förderverein      </vt:lpstr>
      <vt:lpstr>Alemannia 07 Königstädten Kostro Academy Jugend-Förderverein</vt:lpstr>
      <vt:lpstr>Alemannia 07 Königstädten Kostro Academy Jugend-Förderverein</vt:lpstr>
      <vt:lpstr>Alemannia 07 Königstädten Kostro Academy Jugend-Förderverein            Unsere Zukunft!</vt:lpstr>
      <vt:lpstr>Alemannia 07 Königstädten Kostro Academy Jugend-Förderverein        Hessenmeister D1 Futsal 2020</vt:lpstr>
      <vt:lpstr>Alemannia 07 Königstädten Kostro Academy Jugend-Förderverein     Hessenmeister E1 2018</vt:lpstr>
      <vt:lpstr>Alemannia 07 Königstädten Kostro Academy Jugend-Förderverein</vt:lpstr>
      <vt:lpstr>Alemannia 07 Königstädten Kostro Academy Jugend-Förderverein</vt:lpstr>
      <vt:lpstr>Alemannia 07 Königstädten Kostro Academy Jugend-Förderverein </vt:lpstr>
      <vt:lpstr>Alemannia 07 Königstädten Kostro Academy Jugend-Förderverein</vt:lpstr>
      <vt:lpstr>Alemannia 07 Königstädten Kostro Academy Jugend-Förderverein</vt:lpstr>
      <vt:lpstr>Alemannia 07 Kostro Academy Jugend-Förderverein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Alemannia 07 Königstädten + Kostro Academy</dc:title>
  <dc:creator>leana weller</dc:creator>
  <cp:lastModifiedBy>leana weller</cp:lastModifiedBy>
  <cp:revision>37</cp:revision>
  <cp:lastPrinted>2021-04-08T18:00:15Z</cp:lastPrinted>
  <dcterms:created xsi:type="dcterms:W3CDTF">2021-04-04T16:34:17Z</dcterms:created>
  <dcterms:modified xsi:type="dcterms:W3CDTF">2021-04-11T17:02:37Z</dcterms:modified>
</cp:coreProperties>
</file>